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6" Type="http://schemas.microsoft.com/office/2020/02/relationships/classificationlabels" Target="docMetadata/LabelInfo.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4"/>
  </p:notesMasterIdLst>
  <p:handoutMasterIdLst>
    <p:handoutMasterId r:id="rId25"/>
  </p:handoutMasterIdLst>
  <p:sldIdLst>
    <p:sldId id="307" r:id="rId5"/>
    <p:sldId id="282" r:id="rId6"/>
    <p:sldId id="317" r:id="rId7"/>
    <p:sldId id="314" r:id="rId8"/>
    <p:sldId id="315" r:id="rId9"/>
    <p:sldId id="318" r:id="rId10"/>
    <p:sldId id="319" r:id="rId11"/>
    <p:sldId id="323" r:id="rId12"/>
    <p:sldId id="324" r:id="rId13"/>
    <p:sldId id="326" r:id="rId14"/>
    <p:sldId id="321" r:id="rId15"/>
    <p:sldId id="322" r:id="rId16"/>
    <p:sldId id="328" r:id="rId17"/>
    <p:sldId id="329" r:id="rId18"/>
    <p:sldId id="330" r:id="rId19"/>
    <p:sldId id="331" r:id="rId20"/>
    <p:sldId id="332" r:id="rId21"/>
    <p:sldId id="333" r:id="rId22"/>
    <p:sldId id="297"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88" autoAdjust="0"/>
  </p:normalViewPr>
  <p:slideViewPr>
    <p:cSldViewPr snapToGrid="0" snapToObjects="1">
      <p:cViewPr varScale="1">
        <p:scale>
          <a:sx n="82" d="100"/>
          <a:sy n="82" d="100"/>
        </p:scale>
        <p:origin x="720"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presProps" Target="presProps.xml" /><Relationship Id="rId3" Type="http://schemas.openxmlformats.org/officeDocument/2006/relationships/customXml" Target="../customXml/item3.xml" /><Relationship Id="rId21" Type="http://schemas.openxmlformats.org/officeDocument/2006/relationships/slide" Target="slides/slide17.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handoutMaster" Target="handoutMasters/handoutMaster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tableStyles" Target="tableStyle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notesMaster" Target="notesMasters/notesMaster1.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theme" Target="theme/theme1.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viewProps" Target="viewProps.xml" /><Relationship Id="rId30" Type="http://schemas.microsoft.com/office/2018/10/relationships/authors" Target="author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 /><Relationship Id="rId2" Type="http://schemas.openxmlformats.org/officeDocument/2006/relationships/image" Target="../media/image7.png" /><Relationship Id="rId1" Type="http://schemas.openxmlformats.org/officeDocument/2006/relationships/slideMaster" Target="../slideMasters/slideMaster1.xml" /><Relationship Id="rId5" Type="http://schemas.openxmlformats.org/officeDocument/2006/relationships/image" Target="../media/image10.svg" /><Relationship Id="rId4" Type="http://schemas.openxmlformats.org/officeDocument/2006/relationships/image" Target="../media/image9.png"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 /><Relationship Id="rId2" Type="http://schemas.openxmlformats.org/officeDocument/2006/relationships/image" Target="../media/image11.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image" Target="../media/image4.svg" /><Relationship Id="rId4" Type="http://schemas.openxmlformats.org/officeDocument/2006/relationships/image" Target="../media/image3.png"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xml" /><Relationship Id="rId1" Type="http://schemas.openxmlformats.org/officeDocument/2006/relationships/slideLayout" Target="../slideLayouts/slideLayout3.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3.xml" /><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5.jpg" /><Relationship Id="rId2" Type="http://schemas.openxmlformats.org/officeDocument/2006/relationships/notesSlide" Target="../notesSlides/notesSlide6.xml" /><Relationship Id="rId1" Type="http://schemas.openxmlformats.org/officeDocument/2006/relationships/slideLayout" Target="../slideLayouts/slideLayout9.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0.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702441" y="1061623"/>
            <a:ext cx="5723586" cy="4739104"/>
          </a:xfrm>
        </p:spPr>
        <p:txBody>
          <a:bodyPr/>
          <a:lstStyle/>
          <a:p>
            <a:pPr algn="ctr"/>
            <a:r>
              <a:rPr lang="en-US" sz="6000" dirty="0" err="1"/>
              <a:t>qUICK</a:t>
            </a:r>
            <a:r>
              <a:rPr lang="en-US" sz="6000" dirty="0"/>
              <a:t> KART</a:t>
            </a:r>
            <a:br>
              <a:rPr lang="en-US" sz="6000" dirty="0"/>
            </a:br>
            <a:r>
              <a:rPr lang="en-US" sz="2800" b="0" dirty="0">
                <a:latin typeface="+mn-lt"/>
              </a:rPr>
              <a:t>OFFLINE TO ONLINE BUSINESS IS OUR PRIORITY</a:t>
            </a:r>
          </a:p>
        </p:txBody>
      </p:sp>
      <p:pic>
        <p:nvPicPr>
          <p:cNvPr id="3" name="Picture 2">
            <a:extLst>
              <a:ext uri="{FF2B5EF4-FFF2-40B4-BE49-F238E27FC236}">
                <a16:creationId xmlns:a16="http://schemas.microsoft.com/office/drawing/2014/main" id="{9DE9559D-E6C5-273B-8981-4CC77E5A8CF0}"/>
              </a:ext>
            </a:extLst>
          </p:cNvPr>
          <p:cNvPicPr>
            <a:picLocks noChangeAspect="1"/>
          </p:cNvPicPr>
          <p:nvPr/>
        </p:nvPicPr>
        <p:blipFill>
          <a:blip r:embed="rId3"/>
          <a:stretch>
            <a:fillRect/>
          </a:stretch>
        </p:blipFill>
        <p:spPr>
          <a:xfrm>
            <a:off x="287404" y="0"/>
            <a:ext cx="4850632" cy="6858000"/>
          </a:xfrm>
          <a:prstGeom prst="rect">
            <a:avLst/>
          </a:prstGeom>
        </p:spPr>
      </p:pic>
    </p:spTree>
    <p:extLst>
      <p:ext uri="{BB962C8B-B14F-4D97-AF65-F5344CB8AC3E}">
        <p14:creationId xmlns:p14="http://schemas.microsoft.com/office/powerpoint/2010/main" val="2906491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35AF82-4B39-5F49-A21E-E4C101D7E15D}"/>
              </a:ext>
            </a:extLst>
          </p:cNvPr>
          <p:cNvSpPr>
            <a:spLocks noGrp="1"/>
          </p:cNvSpPr>
          <p:nvPr>
            <p:ph type="body" sz="quarter" idx="13"/>
          </p:nvPr>
        </p:nvSpPr>
        <p:spPr>
          <a:xfrm>
            <a:off x="1550564" y="690880"/>
            <a:ext cx="9371436" cy="5345344"/>
          </a:xfrm>
        </p:spPr>
        <p:txBody>
          <a:bodyPr/>
          <a:lstStyle/>
          <a:p>
            <a:pPr>
              <a:lnSpc>
                <a:spcPct val="107000"/>
              </a:lnSpc>
              <a:spcAft>
                <a:spcPts val="800"/>
              </a:spcAft>
            </a:pPr>
            <a:r>
              <a:rPr lang="en-US" sz="2400" b="1" u="sng" kern="100" spc="25" dirty="0">
                <a:effectLst/>
                <a:ea typeface="Times New Roman" panose="02020603050405020304" pitchFamily="18" charset="0"/>
                <a:cs typeface="Times New Roman" panose="02020603050405020304" pitchFamily="18" charset="0"/>
              </a:rPr>
              <a:t>5. Security Features</a:t>
            </a:r>
            <a:endParaRPr lang="en-US" sz="2400" b="1" kern="100" spc="25" dirty="0">
              <a:effectLst/>
              <a:ea typeface="Times New Roman" panose="02020603050405020304" pitchFamily="18" charset="0"/>
              <a:cs typeface="Times New Roman" panose="02020603050405020304" pitchFamily="18" charset="0"/>
            </a:endParaRPr>
          </a:p>
          <a:p>
            <a:pPr marL="571500" indent="-571500">
              <a:lnSpc>
                <a:spcPct val="107000"/>
              </a:lnSpc>
              <a:spcAft>
                <a:spcPts val="800"/>
              </a:spcAft>
              <a:buFont typeface="Arial" panose="020B0604020202020204" pitchFamily="34" charset="0"/>
              <a:buChar char="•"/>
            </a:pPr>
            <a:r>
              <a:rPr lang="en-US" sz="2400" b="1" kern="100" spc="25" dirty="0">
                <a:effectLst/>
                <a:ea typeface="Times New Roman" panose="02020603050405020304" pitchFamily="18" charset="0"/>
                <a:cs typeface="Times New Roman" panose="02020603050405020304" pitchFamily="18" charset="0"/>
              </a:rPr>
              <a:t>SSL Encryption:  </a:t>
            </a:r>
            <a:r>
              <a:rPr lang="en-US" sz="2400" kern="100" spc="25" dirty="0">
                <a:effectLst/>
                <a:ea typeface="Times New Roman" panose="02020603050405020304" pitchFamily="18" charset="0"/>
                <a:cs typeface="Times New Roman" panose="02020603050405020304" pitchFamily="18" charset="0"/>
              </a:rPr>
              <a:t>all personal and payment data is encrypted and not share with anyone.</a:t>
            </a:r>
            <a:endParaRPr lang="en-IN" sz="2400" kern="100" spc="75" dirty="0">
              <a:effectLst/>
              <a:ea typeface="Times New Roman" panose="02020603050405020304" pitchFamily="18" charset="0"/>
              <a:cs typeface="Times New Roman" panose="02020603050405020304" pitchFamily="18" charset="0"/>
            </a:endParaRPr>
          </a:p>
          <a:p>
            <a:pPr marL="571500" indent="-571500">
              <a:lnSpc>
                <a:spcPct val="107000"/>
              </a:lnSpc>
              <a:spcAft>
                <a:spcPts val="800"/>
              </a:spcAft>
              <a:buFont typeface="Arial" panose="020B0604020202020204" pitchFamily="34" charset="0"/>
              <a:buChar char="•"/>
            </a:pPr>
            <a:r>
              <a:rPr lang="en-US" sz="2400" b="1" kern="100" spc="25" dirty="0">
                <a:effectLst/>
                <a:ea typeface="Times New Roman" panose="02020603050405020304" pitchFamily="18" charset="0"/>
                <a:cs typeface="Times New Roman" panose="02020603050405020304" pitchFamily="18" charset="0"/>
              </a:rPr>
              <a:t>Payment Gateway: </a:t>
            </a:r>
            <a:r>
              <a:rPr lang="en-US" sz="2400" kern="100" spc="25" dirty="0">
                <a:effectLst/>
                <a:ea typeface="Times New Roman" panose="02020603050405020304" pitchFamily="18" charset="0"/>
                <a:cs typeface="Times New Roman" panose="02020603050405020304" pitchFamily="18" charset="0"/>
              </a:rPr>
              <a:t>don’t worry we use all Indian trusted payment method.</a:t>
            </a:r>
            <a:endParaRPr lang="en-IN" sz="2400" kern="100" spc="75" dirty="0">
              <a:effectLst/>
              <a:ea typeface="Times New Roman" panose="02020603050405020304" pitchFamily="18" charset="0"/>
              <a:cs typeface="Times New Roman" panose="02020603050405020304" pitchFamily="18" charset="0"/>
            </a:endParaRPr>
          </a:p>
          <a:p>
            <a:pPr>
              <a:lnSpc>
                <a:spcPct val="107000"/>
              </a:lnSpc>
              <a:spcAft>
                <a:spcPts val="800"/>
              </a:spcAft>
            </a:pPr>
            <a:endParaRPr lang="en-US" sz="2400" b="1" u="sng" kern="100" spc="25" dirty="0">
              <a:effectLst/>
              <a:ea typeface="Times New Roman" panose="02020603050405020304" pitchFamily="18" charset="0"/>
              <a:cs typeface="Times New Roman" panose="02020603050405020304" pitchFamily="18" charset="0"/>
            </a:endParaRPr>
          </a:p>
          <a:p>
            <a:pPr>
              <a:lnSpc>
                <a:spcPct val="107000"/>
              </a:lnSpc>
              <a:spcAft>
                <a:spcPts val="800"/>
              </a:spcAft>
            </a:pPr>
            <a:r>
              <a:rPr lang="en-US" sz="2400" b="1" u="sng" kern="100" spc="25" dirty="0">
                <a:effectLst/>
                <a:ea typeface="Times New Roman" panose="02020603050405020304" pitchFamily="18" charset="0"/>
                <a:cs typeface="Times New Roman" panose="02020603050405020304" pitchFamily="18" charset="0"/>
              </a:rPr>
              <a:t>6.Additional Features</a:t>
            </a:r>
            <a:endParaRPr lang="en-US" sz="2400" kern="100" spc="25" dirty="0">
              <a:effectLst/>
              <a:ea typeface="Times New Roman" panose="02020603050405020304" pitchFamily="18"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US" sz="2400" b="1" kern="100" spc="25" dirty="0">
                <a:effectLst/>
                <a:ea typeface="Times New Roman" panose="02020603050405020304" pitchFamily="18" charset="0"/>
                <a:cs typeface="Times New Roman" panose="02020603050405020304" pitchFamily="18" charset="0"/>
              </a:rPr>
              <a:t>Wishlist:</a:t>
            </a:r>
            <a:r>
              <a:rPr lang="en-US" sz="2400" kern="100" spc="25" dirty="0">
                <a:effectLst/>
                <a:ea typeface="Times New Roman" panose="02020603050405020304" pitchFamily="18" charset="0"/>
                <a:cs typeface="Times New Roman" panose="02020603050405020304" pitchFamily="18" charset="0"/>
              </a:rPr>
              <a:t> Allow users to save items to a </a:t>
            </a:r>
            <a:r>
              <a:rPr lang="en-US" sz="2400" kern="100" spc="25" dirty="0" err="1">
                <a:effectLst/>
                <a:ea typeface="Times New Roman" panose="02020603050405020304" pitchFamily="18" charset="0"/>
                <a:cs typeface="Times New Roman" panose="02020603050405020304" pitchFamily="18" charset="0"/>
              </a:rPr>
              <a:t>wishlist</a:t>
            </a:r>
            <a:r>
              <a:rPr lang="en-US" sz="2400" kern="100" spc="25" dirty="0">
                <a:effectLst/>
                <a:ea typeface="Times New Roman" panose="02020603050405020304" pitchFamily="18" charset="0"/>
                <a:cs typeface="Times New Roman" panose="02020603050405020304" pitchFamily="18" charset="0"/>
              </a:rPr>
              <a:t> for later purchase.</a:t>
            </a:r>
            <a:endParaRPr lang="en-IN" sz="2400" kern="100" spc="75" dirty="0">
              <a:effectLst/>
              <a:ea typeface="Times New Roman" panose="02020603050405020304" pitchFamily="18"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US" sz="2400" b="1" kern="100" spc="25" dirty="0">
                <a:effectLst/>
                <a:ea typeface="Times New Roman" panose="02020603050405020304" pitchFamily="18" charset="0"/>
                <a:cs typeface="Times New Roman" panose="02020603050405020304" pitchFamily="18" charset="0"/>
              </a:rPr>
              <a:t>Real-time Stock Updates: </a:t>
            </a:r>
            <a:r>
              <a:rPr lang="en-US" sz="2400" kern="100" spc="25" dirty="0">
                <a:effectLst/>
                <a:ea typeface="Times New Roman" panose="02020603050405020304" pitchFamily="18" charset="0"/>
                <a:cs typeface="Times New Roman" panose="02020603050405020304" pitchFamily="18" charset="0"/>
              </a:rPr>
              <a:t>Ensure cart reflects accurate inventory in real-time to avoid overselling.</a:t>
            </a:r>
            <a:endParaRPr lang="en-IN" sz="2400" kern="100" spc="75" dirty="0">
              <a:effectLst/>
              <a:ea typeface="Times New Roman" panose="02020603050405020304" pitchFamily="18" charset="0"/>
              <a:cs typeface="Times New Roman" panose="02020603050405020304" pitchFamily="18" charset="0"/>
            </a:endParaRPr>
          </a:p>
          <a:p>
            <a:endParaRPr lang="en-IN" dirty="0"/>
          </a:p>
          <a:p>
            <a:endParaRPr lang="en-IN" dirty="0"/>
          </a:p>
        </p:txBody>
      </p:sp>
      <p:sp>
        <p:nvSpPr>
          <p:cNvPr id="5" name="Slide Number Placeholder 4">
            <a:extLst>
              <a:ext uri="{FF2B5EF4-FFF2-40B4-BE49-F238E27FC236}">
                <a16:creationId xmlns:a16="http://schemas.microsoft.com/office/drawing/2014/main" id="{52439A8A-9850-EAB4-1700-204C863F88BC}"/>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2160281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147099"/>
            <a:ext cx="9875463" cy="999746"/>
          </a:xfrm>
        </p:spPr>
        <p:txBody>
          <a:bodyPr/>
          <a:lstStyle/>
          <a:p>
            <a:r>
              <a:rPr lang="en-US"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t>OUTCOMES:-</a:t>
            </a:r>
            <a:br>
              <a:rPr lang="en-IN"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en-US" sz="4400" u="sng" dirty="0"/>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405202" y="1947428"/>
            <a:ext cx="9381596" cy="3961593"/>
          </a:xfrm>
        </p:spPr>
        <p:txBody>
          <a:bodyPr>
            <a:normAutofit/>
          </a:bodyPr>
          <a:lstStyle/>
          <a:p>
            <a:pPr>
              <a:lnSpc>
                <a:spcPct val="107000"/>
              </a:lnSpc>
              <a:spcAft>
                <a:spcPts val="800"/>
              </a:spcAft>
            </a:pPr>
            <a:r>
              <a:rPr lang="en-US" sz="2400" kern="100" spc="25" dirty="0">
                <a:effectLst/>
                <a:ea typeface="Times New Roman" panose="02020603050405020304" pitchFamily="18" charset="0"/>
                <a:cs typeface="Times New Roman" panose="02020603050405020304" pitchFamily="18" charset="0"/>
              </a:rPr>
              <a:t>Higher conversions and completed purchases.</a:t>
            </a:r>
            <a:endParaRPr lang="en-IN" sz="2400" kern="100" spc="75" dirty="0">
              <a:ea typeface="Times New Roman" panose="02020603050405020304" pitchFamily="18" charset="0"/>
              <a:cs typeface="Times New Roman" panose="02020603050405020304" pitchFamily="18" charset="0"/>
            </a:endParaRPr>
          </a:p>
          <a:p>
            <a:pPr>
              <a:lnSpc>
                <a:spcPct val="107000"/>
              </a:lnSpc>
              <a:spcAft>
                <a:spcPts val="800"/>
              </a:spcAft>
            </a:pPr>
            <a:r>
              <a:rPr lang="en-US" sz="2400" kern="100" spc="25" dirty="0">
                <a:effectLst/>
                <a:ea typeface="Times New Roman" panose="02020603050405020304" pitchFamily="18" charset="0"/>
                <a:cs typeface="Times New Roman" panose="02020603050405020304" pitchFamily="18" charset="0"/>
              </a:rPr>
              <a:t>Increased sales through upselling and repeat customers.</a:t>
            </a:r>
            <a:endParaRPr lang="en-IN" sz="2400" kern="100" spc="75" dirty="0">
              <a:ea typeface="Times New Roman" panose="02020603050405020304" pitchFamily="18" charset="0"/>
              <a:cs typeface="Times New Roman" panose="02020603050405020304" pitchFamily="18" charset="0"/>
            </a:endParaRPr>
          </a:p>
          <a:p>
            <a:pPr>
              <a:lnSpc>
                <a:spcPct val="107000"/>
              </a:lnSpc>
              <a:spcAft>
                <a:spcPts val="800"/>
              </a:spcAft>
            </a:pPr>
            <a:r>
              <a:rPr lang="en-US" sz="2400" kern="100" spc="25" dirty="0">
                <a:effectLst/>
                <a:ea typeface="Times New Roman" panose="02020603050405020304" pitchFamily="18" charset="0"/>
                <a:cs typeface="Times New Roman" panose="02020603050405020304" pitchFamily="18" charset="0"/>
              </a:rPr>
              <a:t>Improved user experience with easy navigation and checkout.</a:t>
            </a:r>
            <a:endParaRPr lang="en-IN" sz="2400" kern="100" spc="75" dirty="0">
              <a:ea typeface="Times New Roman" panose="02020603050405020304" pitchFamily="18" charset="0"/>
              <a:cs typeface="Times New Roman" panose="02020603050405020304" pitchFamily="18" charset="0"/>
            </a:endParaRPr>
          </a:p>
          <a:p>
            <a:pPr>
              <a:lnSpc>
                <a:spcPct val="107000"/>
              </a:lnSpc>
              <a:spcAft>
                <a:spcPts val="800"/>
              </a:spcAft>
            </a:pPr>
            <a:r>
              <a:rPr lang="en-US" sz="2400" kern="100" spc="25" dirty="0">
                <a:effectLst/>
                <a:ea typeface="Times New Roman" panose="02020603050405020304" pitchFamily="18" charset="0"/>
                <a:cs typeface="Times New Roman" panose="02020603050405020304" pitchFamily="18" charset="0"/>
              </a:rPr>
              <a:t>Customer trust through secure payments and clear communication.</a:t>
            </a:r>
            <a:endParaRPr lang="en-IN" sz="2400" kern="100" spc="75" dirty="0">
              <a:ea typeface="Times New Roman" panose="02020603050405020304" pitchFamily="18" charset="0"/>
              <a:cs typeface="Times New Roman" panose="02020603050405020304" pitchFamily="18" charset="0"/>
            </a:endParaRPr>
          </a:p>
          <a:p>
            <a:pPr>
              <a:lnSpc>
                <a:spcPct val="107000"/>
              </a:lnSpc>
              <a:spcAft>
                <a:spcPts val="800"/>
              </a:spcAft>
            </a:pPr>
            <a:r>
              <a:rPr lang="en-US" sz="2400" kern="100" spc="25" dirty="0">
                <a:effectLst/>
                <a:ea typeface="Times New Roman" panose="02020603050405020304" pitchFamily="18" charset="0"/>
                <a:cs typeface="Times New Roman" panose="02020603050405020304" pitchFamily="18" charset="0"/>
              </a:rPr>
              <a:t>Operational efficiency with streamlined processes.</a:t>
            </a:r>
            <a:endParaRPr lang="en-IN" sz="2400" kern="100" spc="75" dirty="0">
              <a:ea typeface="Times New Roman" panose="02020603050405020304" pitchFamily="18" charset="0"/>
              <a:cs typeface="Times New Roman" panose="02020603050405020304" pitchFamily="18" charset="0"/>
            </a:endParaRPr>
          </a:p>
          <a:p>
            <a:pPr>
              <a:lnSpc>
                <a:spcPct val="107000"/>
              </a:lnSpc>
              <a:spcAft>
                <a:spcPts val="800"/>
              </a:spcAft>
            </a:pPr>
            <a:r>
              <a:rPr lang="en-US" sz="2400" kern="100" spc="25" dirty="0">
                <a:effectLst/>
                <a:ea typeface="Times New Roman" panose="02020603050405020304" pitchFamily="18" charset="0"/>
                <a:cs typeface="Times New Roman" panose="02020603050405020304" pitchFamily="18" charset="0"/>
              </a:rPr>
              <a:t>Valuable insights for better marketing and inventors.</a:t>
            </a:r>
            <a:endParaRPr lang="en-IN" sz="2400" kern="100" spc="75" dirty="0">
              <a:effectLst/>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2498021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0" y="1057274"/>
            <a:ext cx="10511627" cy="1012785"/>
          </a:xfrm>
        </p:spPr>
        <p:txBody>
          <a:bodyPr/>
          <a:lstStyle/>
          <a:p>
            <a:r>
              <a:rPr lang="en-US"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t>APPLICATIONS:-</a:t>
            </a:r>
            <a:br>
              <a:rPr lang="en-IN"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en-US" sz="4400" u="sng" dirty="0"/>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12</a:t>
            </a:fld>
            <a:endParaRPr lang="en-US" dirty="0"/>
          </a:p>
        </p:txBody>
      </p:sp>
      <p:sp>
        <p:nvSpPr>
          <p:cNvPr id="6" name="Content Placeholder 5">
            <a:extLst>
              <a:ext uri="{FF2B5EF4-FFF2-40B4-BE49-F238E27FC236}">
                <a16:creationId xmlns:a16="http://schemas.microsoft.com/office/drawing/2014/main" id="{80586E89-D40E-7837-204A-934785F3CFBE}"/>
              </a:ext>
            </a:extLst>
          </p:cNvPr>
          <p:cNvSpPr>
            <a:spLocks noGrp="1"/>
          </p:cNvSpPr>
          <p:nvPr>
            <p:ph sz="quarter" idx="4"/>
          </p:nvPr>
        </p:nvSpPr>
        <p:spPr>
          <a:xfrm>
            <a:off x="840186" y="1593733"/>
            <a:ext cx="10511627" cy="3948557"/>
          </a:xfrm>
        </p:spPr>
        <p:txBody>
          <a:bodyPr>
            <a:noAutofit/>
          </a:bodyPr>
          <a:lstStyle/>
          <a:p>
            <a:pPr>
              <a:lnSpc>
                <a:spcPct val="107000"/>
              </a:lnSpc>
              <a:spcAft>
                <a:spcPts val="800"/>
              </a:spcAft>
            </a:pPr>
            <a:r>
              <a:rPr lang="en-US" sz="2400" b="1" kern="100" spc="25" dirty="0">
                <a:effectLst/>
                <a:ea typeface="Times New Roman" panose="02020603050405020304" pitchFamily="18" charset="0"/>
                <a:cs typeface="Times New Roman" panose="02020603050405020304" pitchFamily="18" charset="0"/>
              </a:rPr>
              <a:t>E-commerce Platforms: </a:t>
            </a:r>
            <a:r>
              <a:rPr lang="en-US" sz="2400" kern="100" spc="25" dirty="0">
                <a:effectLst/>
                <a:ea typeface="Times New Roman" panose="02020603050405020304" pitchFamily="18" charset="0"/>
                <a:cs typeface="Times New Roman" panose="02020603050405020304" pitchFamily="18" charset="0"/>
              </a:rPr>
              <a:t>It’s essential for online stores to allow customers to select, manage, and buy products.</a:t>
            </a:r>
            <a:endParaRPr lang="en-IN" sz="2400" kern="100" spc="75" dirty="0">
              <a:effectLst/>
              <a:ea typeface="Times New Roman" panose="02020603050405020304" pitchFamily="18" charset="0"/>
              <a:cs typeface="Times New Roman" panose="02020603050405020304" pitchFamily="18" charset="0"/>
            </a:endParaRPr>
          </a:p>
          <a:p>
            <a:pPr>
              <a:lnSpc>
                <a:spcPct val="107000"/>
              </a:lnSpc>
              <a:spcAft>
                <a:spcPts val="800"/>
              </a:spcAft>
            </a:pPr>
            <a:r>
              <a:rPr lang="en-US" sz="2400" b="1" kern="100" spc="25" dirty="0">
                <a:effectLst/>
                <a:ea typeface="Times New Roman" panose="02020603050405020304" pitchFamily="18" charset="0"/>
                <a:cs typeface="Times New Roman" panose="02020603050405020304" pitchFamily="18" charset="0"/>
              </a:rPr>
              <a:t>Subscription Services: </a:t>
            </a:r>
            <a:r>
              <a:rPr lang="en-US" sz="2400" kern="100" spc="25" dirty="0">
                <a:effectLst/>
                <a:ea typeface="Times New Roman" panose="02020603050405020304" pitchFamily="18" charset="0"/>
                <a:cs typeface="Times New Roman" panose="02020603050405020304" pitchFamily="18" charset="0"/>
              </a:rPr>
              <a:t>For managing recurring payments or membership sign-ups.</a:t>
            </a:r>
            <a:endParaRPr lang="en-IN" sz="2400" kern="100" spc="75" dirty="0">
              <a:ea typeface="Times New Roman" panose="02020603050405020304" pitchFamily="18" charset="0"/>
              <a:cs typeface="Times New Roman" panose="02020603050405020304" pitchFamily="18" charset="0"/>
            </a:endParaRPr>
          </a:p>
          <a:p>
            <a:pPr>
              <a:lnSpc>
                <a:spcPct val="107000"/>
              </a:lnSpc>
              <a:spcAft>
                <a:spcPts val="800"/>
              </a:spcAft>
            </a:pPr>
            <a:r>
              <a:rPr lang="en-US" sz="2400" b="1" kern="100" spc="25" dirty="0">
                <a:effectLst/>
                <a:ea typeface="Times New Roman" panose="02020603050405020304" pitchFamily="18" charset="0"/>
                <a:cs typeface="Times New Roman" panose="02020603050405020304" pitchFamily="18" charset="0"/>
              </a:rPr>
              <a:t>Digital Goods:</a:t>
            </a:r>
            <a:r>
              <a:rPr lang="en-US" sz="2400" kern="100" spc="25" dirty="0">
                <a:effectLst/>
                <a:ea typeface="Times New Roman" panose="02020603050405020304" pitchFamily="18" charset="0"/>
                <a:cs typeface="Times New Roman" panose="02020603050405020304" pitchFamily="18" charset="0"/>
              </a:rPr>
              <a:t> Used for buying software, e-books, or online courses.</a:t>
            </a:r>
            <a:endParaRPr lang="en-IN" sz="2400" kern="100" spc="75" dirty="0">
              <a:ea typeface="Times New Roman" panose="02020603050405020304" pitchFamily="18" charset="0"/>
              <a:cs typeface="Times New Roman" panose="02020603050405020304" pitchFamily="18" charset="0"/>
            </a:endParaRPr>
          </a:p>
          <a:p>
            <a:pPr>
              <a:lnSpc>
                <a:spcPct val="107000"/>
              </a:lnSpc>
              <a:spcAft>
                <a:spcPts val="800"/>
              </a:spcAft>
            </a:pPr>
            <a:r>
              <a:rPr lang="en-US" sz="2400" b="1" kern="100" spc="25" dirty="0">
                <a:effectLst/>
                <a:ea typeface="Times New Roman" panose="02020603050405020304" pitchFamily="18" charset="0"/>
                <a:cs typeface="Times New Roman" panose="02020603050405020304" pitchFamily="18" charset="0"/>
              </a:rPr>
              <a:t>Marketplaces: </a:t>
            </a:r>
            <a:r>
              <a:rPr lang="en-US" sz="2400" kern="100" spc="25" dirty="0">
                <a:effectLst/>
                <a:ea typeface="Times New Roman" panose="02020603050405020304" pitchFamily="18" charset="0"/>
                <a:cs typeface="Times New Roman" panose="02020603050405020304" pitchFamily="18" charset="0"/>
              </a:rPr>
              <a:t>Multi-seller platforms use it for buyers to add and purchase items from different sellers.</a:t>
            </a:r>
            <a:endParaRPr lang="en-IN" sz="2400" kern="100" spc="75" dirty="0">
              <a:ea typeface="Times New Roman" panose="02020603050405020304" pitchFamily="18" charset="0"/>
              <a:cs typeface="Times New Roman" panose="02020603050405020304" pitchFamily="18" charset="0"/>
            </a:endParaRPr>
          </a:p>
          <a:p>
            <a:pPr>
              <a:lnSpc>
                <a:spcPct val="107000"/>
              </a:lnSpc>
              <a:spcAft>
                <a:spcPts val="800"/>
              </a:spcAft>
            </a:pPr>
            <a:r>
              <a:rPr lang="en-US" sz="2400" b="1" spc="25" dirty="0">
                <a:effectLst/>
                <a:ea typeface="Calibri" panose="020F0502020204030204" pitchFamily="34" charset="0"/>
                <a:cs typeface="Calibri" panose="020F0502020204030204" pitchFamily="34" charset="0"/>
              </a:rPr>
              <a:t>Mobile Apps: </a:t>
            </a:r>
            <a:r>
              <a:rPr lang="en-US" sz="2400" spc="25" dirty="0">
                <a:effectLst/>
                <a:ea typeface="Calibri" panose="020F0502020204030204" pitchFamily="34" charset="0"/>
                <a:cs typeface="Calibri" panose="020F0502020204030204" pitchFamily="34" charset="0"/>
              </a:rPr>
              <a:t>Shopping carts are integrated into retail apps for a smooth mobile shopping experience.</a:t>
            </a:r>
            <a:endParaRPr lang="en-IN" sz="2400" dirty="0"/>
          </a:p>
        </p:txBody>
      </p:sp>
    </p:spTree>
    <p:extLst>
      <p:ext uri="{BB962C8B-B14F-4D97-AF65-F5344CB8AC3E}">
        <p14:creationId xmlns:p14="http://schemas.microsoft.com/office/powerpoint/2010/main" val="1686213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F87C-8661-3C5C-4EAC-9AAA9791248C}"/>
              </a:ext>
            </a:extLst>
          </p:cNvPr>
          <p:cNvSpPr>
            <a:spLocks noGrp="1"/>
          </p:cNvSpPr>
          <p:nvPr>
            <p:ph type="title"/>
          </p:nvPr>
        </p:nvSpPr>
        <p:spPr>
          <a:xfrm>
            <a:off x="914400" y="1057275"/>
            <a:ext cx="10170160" cy="1289685"/>
          </a:xfrm>
        </p:spPr>
        <p:txBody>
          <a:bodyPr/>
          <a:lstStyle/>
          <a:p>
            <a:r>
              <a:rPr lang="en-US" sz="4000" b="1" u="sng" kern="100" dirty="0">
                <a:effectLst/>
                <a:latin typeface="Aptos Display" panose="020B0004020202020204" pitchFamily="34" charset="0"/>
                <a:ea typeface="Times New Roman" panose="02020603050405020304" pitchFamily="18" charset="0"/>
                <a:cs typeface="Times New Roman" panose="02020603050405020304" pitchFamily="18" charset="0"/>
              </a:rPr>
              <a:t>CHALLENGES AND LIMITATIONS:-</a:t>
            </a:r>
            <a:br>
              <a:rPr lang="en-IN" sz="4000" b="1" u="sng"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en-IN" sz="4000" u="sng" dirty="0"/>
          </a:p>
        </p:txBody>
      </p:sp>
      <p:sp>
        <p:nvSpPr>
          <p:cNvPr id="3" name="Content Placeholder 2">
            <a:extLst>
              <a:ext uri="{FF2B5EF4-FFF2-40B4-BE49-F238E27FC236}">
                <a16:creationId xmlns:a16="http://schemas.microsoft.com/office/drawing/2014/main" id="{78A930B8-CA6C-0ED0-FDAE-5AEF57022081}"/>
              </a:ext>
            </a:extLst>
          </p:cNvPr>
          <p:cNvSpPr>
            <a:spLocks noGrp="1"/>
          </p:cNvSpPr>
          <p:nvPr>
            <p:ph idx="1"/>
          </p:nvPr>
        </p:nvSpPr>
        <p:spPr>
          <a:xfrm>
            <a:off x="1021080" y="2265065"/>
            <a:ext cx="9956800" cy="3607415"/>
          </a:xfrm>
        </p:spPr>
        <p:txBody>
          <a:bodyPr>
            <a:noAutofit/>
          </a:bodyPr>
          <a:lstStyle/>
          <a:p>
            <a:pPr marL="342900" indent="-342900">
              <a:lnSpc>
                <a:spcPct val="107000"/>
              </a:lnSpc>
              <a:spcAft>
                <a:spcPts val="800"/>
              </a:spcAft>
              <a:buFont typeface="Arial" panose="020B0604020202020204" pitchFamily="34" charset="0"/>
              <a:buChar char="•"/>
            </a:pPr>
            <a:r>
              <a:rPr lang="en-US" b="1" kern="100" spc="25" dirty="0">
                <a:effectLst/>
                <a:ea typeface="Times New Roman" panose="02020603050405020304" pitchFamily="18" charset="0"/>
                <a:cs typeface="Times New Roman" panose="02020603050405020304" pitchFamily="18" charset="0"/>
              </a:rPr>
              <a:t>Security:</a:t>
            </a:r>
            <a:r>
              <a:rPr lang="en-US" kern="100" spc="25" dirty="0">
                <a:effectLst/>
                <a:ea typeface="Times New Roman" panose="02020603050405020304" pitchFamily="18" charset="0"/>
                <a:cs typeface="Times New Roman" panose="02020603050405020304" pitchFamily="18" charset="0"/>
              </a:rPr>
              <a:t> Protecting customer data is crucial any breach can harm trust.</a:t>
            </a:r>
            <a:endParaRPr lang="en-IN" kern="100" spc="75" dirty="0">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b="1" kern="100" spc="25" dirty="0">
                <a:effectLst/>
                <a:ea typeface="Times New Roman" panose="02020603050405020304" pitchFamily="18" charset="0"/>
                <a:cs typeface="Times New Roman" panose="02020603050405020304" pitchFamily="18" charset="0"/>
              </a:rPr>
              <a:t>Tech Glitches: </a:t>
            </a:r>
            <a:r>
              <a:rPr lang="en-US" kern="100" spc="25" dirty="0">
                <a:effectLst/>
                <a:ea typeface="Times New Roman" panose="02020603050405020304" pitchFamily="18" charset="0"/>
                <a:cs typeface="Times New Roman" panose="02020603050405020304" pitchFamily="18" charset="0"/>
              </a:rPr>
              <a:t>Bugs like wrong pricing or stock updates can frustrate buyers.</a:t>
            </a:r>
            <a:endParaRPr lang="en-IN" kern="100" spc="75" dirty="0">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b="1" kern="100" spc="25" dirty="0">
                <a:effectLst/>
                <a:ea typeface="Times New Roman" panose="02020603050405020304" pitchFamily="18" charset="0"/>
                <a:cs typeface="Times New Roman" panose="02020603050405020304" pitchFamily="18" charset="0"/>
              </a:rPr>
              <a:t>Payment Issues: </a:t>
            </a:r>
            <a:r>
              <a:rPr lang="en-US" kern="100" spc="25" dirty="0">
                <a:effectLst/>
                <a:ea typeface="Times New Roman" panose="02020603050405020304" pitchFamily="18" charset="0"/>
                <a:cs typeface="Times New Roman" panose="02020603050405020304" pitchFamily="18" charset="0"/>
              </a:rPr>
              <a:t>Not all customers use the same payment methods, which can limit flexibility.</a:t>
            </a:r>
            <a:endParaRPr lang="en-IN" kern="100" spc="75" dirty="0">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b="1" kern="100" spc="25" dirty="0">
                <a:effectLst/>
                <a:ea typeface="Times New Roman" panose="02020603050405020304" pitchFamily="18" charset="0"/>
                <a:cs typeface="Times New Roman" panose="02020603050405020304" pitchFamily="18" charset="0"/>
              </a:rPr>
              <a:t>Mobile Compatibility: </a:t>
            </a:r>
            <a:r>
              <a:rPr lang="en-US" kern="100" spc="25" dirty="0">
                <a:effectLst/>
                <a:ea typeface="Times New Roman" panose="02020603050405020304" pitchFamily="18" charset="0"/>
                <a:cs typeface="Times New Roman" panose="02020603050405020304" pitchFamily="18" charset="0"/>
              </a:rPr>
              <a:t>Ensuring the cart works smoothly on all devices can be tough.</a:t>
            </a:r>
            <a:endParaRPr lang="en-IN" kern="100" spc="75" dirty="0">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b="1" kern="100" spc="25" dirty="0">
                <a:effectLst/>
                <a:ea typeface="Times New Roman" panose="02020603050405020304" pitchFamily="18" charset="0"/>
                <a:cs typeface="Times New Roman" panose="02020603050405020304" pitchFamily="18" charset="0"/>
              </a:rPr>
              <a:t>Inventory Syncing: </a:t>
            </a:r>
            <a:r>
              <a:rPr lang="en-US" kern="100" spc="25" dirty="0">
                <a:effectLst/>
                <a:ea typeface="Times New Roman" panose="02020603050405020304" pitchFamily="18" charset="0"/>
                <a:cs typeface="Times New Roman" panose="02020603050405020304" pitchFamily="18" charset="0"/>
              </a:rPr>
              <a:t>Keeping stock accurate in real-time to avoid overselling is challenging.</a:t>
            </a:r>
            <a:endParaRPr lang="en-IN" kern="100" spc="75"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12417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803-B62F-5E00-8095-455C87E3F7D9}"/>
              </a:ext>
            </a:extLst>
          </p:cNvPr>
          <p:cNvSpPr>
            <a:spLocks noGrp="1"/>
          </p:cNvSpPr>
          <p:nvPr>
            <p:ph type="title"/>
          </p:nvPr>
        </p:nvSpPr>
        <p:spPr>
          <a:xfrm>
            <a:off x="365760" y="468626"/>
            <a:ext cx="6583680" cy="1531357"/>
          </a:xfrm>
        </p:spPr>
        <p:txBody>
          <a:bodyPr/>
          <a:lstStyle/>
          <a:p>
            <a:r>
              <a:rPr lang="en-US"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t>CONCLUSION:-</a:t>
            </a:r>
            <a:br>
              <a:rPr lang="en-IN"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en-IN" sz="4400" u="sng" dirty="0"/>
          </a:p>
        </p:txBody>
      </p:sp>
      <p:sp>
        <p:nvSpPr>
          <p:cNvPr id="3" name="Content Placeholder 2">
            <a:extLst>
              <a:ext uri="{FF2B5EF4-FFF2-40B4-BE49-F238E27FC236}">
                <a16:creationId xmlns:a16="http://schemas.microsoft.com/office/drawing/2014/main" id="{8148C36E-A4BE-6E10-DFD0-1720CB7FADCF}"/>
              </a:ext>
            </a:extLst>
          </p:cNvPr>
          <p:cNvSpPr>
            <a:spLocks noGrp="1"/>
          </p:cNvSpPr>
          <p:nvPr>
            <p:ph idx="1"/>
          </p:nvPr>
        </p:nvSpPr>
        <p:spPr>
          <a:xfrm>
            <a:off x="365760" y="1664974"/>
            <a:ext cx="8300720" cy="4724400"/>
          </a:xfrm>
        </p:spPr>
        <p:txBody>
          <a:bodyPr>
            <a:noAutofit/>
          </a:bodyPr>
          <a:lstStyle/>
          <a:p>
            <a:r>
              <a:rPr lang="en-US" sz="2200" kern="100" spc="25" dirty="0">
                <a:effectLst/>
                <a:ea typeface="Times New Roman" panose="02020603050405020304" pitchFamily="18" charset="0"/>
                <a:cs typeface="Times New Roman" panose="02020603050405020304" pitchFamily="18" charset="0"/>
              </a:rPr>
              <a:t>In conclusion, an effective online shopping cart system is key to providing a smooth shopping experience, boosting conversions, and increasing sales. However, challenges like cart abandonment, security risks, and tech issues must be carefully managed. By focusing on simplifying the user experience, offering secure payment options, and optimizing for mobile, businesses can overcome these obstacles. With constant improvements and attention to customer needs, the shopping cart process can drive long-term success and customer loyalty.</a:t>
            </a:r>
            <a:endParaRPr lang="en-IN" sz="2200" kern="100" spc="75" dirty="0">
              <a:effectLst/>
              <a:ea typeface="Times New Roman" panose="02020603050405020304" pitchFamily="18" charset="0"/>
              <a:cs typeface="Times New Roman" panose="02020603050405020304" pitchFamily="18" charset="0"/>
            </a:endParaRPr>
          </a:p>
          <a:p>
            <a:endParaRPr lang="en-IN" sz="2200" dirty="0"/>
          </a:p>
        </p:txBody>
      </p:sp>
      <p:sp>
        <p:nvSpPr>
          <p:cNvPr id="4" name="Slide Number Placeholder 3">
            <a:extLst>
              <a:ext uri="{FF2B5EF4-FFF2-40B4-BE49-F238E27FC236}">
                <a16:creationId xmlns:a16="http://schemas.microsoft.com/office/drawing/2014/main" id="{53BD13BE-040B-A9B1-94E4-E29556036DEB}"/>
              </a:ext>
            </a:extLst>
          </p:cNvPr>
          <p:cNvSpPr>
            <a:spLocks noGrp="1"/>
          </p:cNvSpPr>
          <p:nvPr>
            <p:ph type="sldNum" sz="quarter" idx="10"/>
          </p:nvPr>
        </p:nvSpPr>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3681964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B6A3-59F8-6096-3424-35C29DCADD87}"/>
              </a:ext>
            </a:extLst>
          </p:cNvPr>
          <p:cNvSpPr>
            <a:spLocks noGrp="1"/>
          </p:cNvSpPr>
          <p:nvPr>
            <p:ph type="title"/>
          </p:nvPr>
        </p:nvSpPr>
        <p:spPr/>
        <p:txBody>
          <a:bodyPr/>
          <a:lstStyle/>
          <a:p>
            <a:r>
              <a:rPr lang="en-US"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t>REFERENCE:-</a:t>
            </a:r>
            <a:br>
              <a:rPr lang="en-IN"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19750ACC-0F85-10C3-F56E-028E0F94AC49}"/>
              </a:ext>
            </a:extLst>
          </p:cNvPr>
          <p:cNvSpPr>
            <a:spLocks noGrp="1"/>
          </p:cNvSpPr>
          <p:nvPr>
            <p:ph sz="half" idx="2"/>
          </p:nvPr>
        </p:nvSpPr>
        <p:spPr>
          <a:xfrm>
            <a:off x="1438804" y="1876481"/>
            <a:ext cx="9875463" cy="3961593"/>
          </a:xfrm>
        </p:spPr>
        <p:txBody>
          <a:bodyPr>
            <a:normAutofit/>
          </a:bodyPr>
          <a:lstStyle/>
          <a:p>
            <a:pPr>
              <a:lnSpc>
                <a:spcPct val="107000"/>
              </a:lnSpc>
              <a:spcAft>
                <a:spcPts val="800"/>
              </a:spcAft>
            </a:pPr>
            <a:r>
              <a:rPr lang="en-US" sz="2800" b="1" kern="100" spc="25" dirty="0">
                <a:effectLst/>
                <a:ea typeface="Times New Roman" panose="02020603050405020304" pitchFamily="18" charset="0"/>
                <a:cs typeface="Times New Roman" panose="02020603050405020304" pitchFamily="18" charset="0"/>
              </a:rPr>
              <a:t>Amazon: </a:t>
            </a:r>
            <a:r>
              <a:rPr lang="en-US" sz="2800" kern="100" spc="25" dirty="0">
                <a:effectLst/>
                <a:ea typeface="Times New Roman" panose="02020603050405020304" pitchFamily="18" charset="0"/>
                <a:cs typeface="Times New Roman" panose="02020603050405020304" pitchFamily="18" charset="0"/>
              </a:rPr>
              <a:t>As one of the world’s largest e-commerce platforms, Amazon offers a robust shopping cart system with features like personalized recommendations, seamless checkout, and secure payment options.</a:t>
            </a:r>
            <a:endParaRPr lang="en-IN" sz="2800" kern="100" spc="75" dirty="0">
              <a:effectLst/>
              <a:ea typeface="Times New Roman" panose="02020603050405020304" pitchFamily="18" charset="0"/>
              <a:cs typeface="Times New Roman" panose="02020603050405020304" pitchFamily="18" charset="0"/>
            </a:endParaRPr>
          </a:p>
          <a:p>
            <a:pPr>
              <a:lnSpc>
                <a:spcPct val="107000"/>
              </a:lnSpc>
              <a:spcAft>
                <a:spcPts val="800"/>
              </a:spcAft>
            </a:pPr>
            <a:r>
              <a:rPr lang="en-US" sz="2800" b="1" kern="100" spc="25" dirty="0">
                <a:effectLst/>
                <a:ea typeface="Times New Roman" panose="02020603050405020304" pitchFamily="18" charset="0"/>
                <a:cs typeface="Times New Roman" panose="02020603050405020304" pitchFamily="18" charset="0"/>
              </a:rPr>
              <a:t>Flipkart: </a:t>
            </a:r>
            <a:r>
              <a:rPr lang="en-US" sz="2800" kern="100" spc="25" dirty="0">
                <a:effectLst/>
                <a:ea typeface="Times New Roman" panose="02020603050405020304" pitchFamily="18" charset="0"/>
                <a:cs typeface="Times New Roman" panose="02020603050405020304" pitchFamily="18" charset="0"/>
              </a:rPr>
              <a:t>A leading Indian e-commerce site, Flipkart’s cart system focuses on easy product management, various payment methods, and fast delivery options, ensuring a smooth shopping experience for its users.</a:t>
            </a:r>
            <a:endParaRPr lang="en-IN" sz="2800" kern="100" spc="75" dirty="0">
              <a:effectLst/>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1866868-EC58-38F2-13D1-3A41629D3C6A}"/>
              </a:ext>
            </a:extLst>
          </p:cNvPr>
          <p:cNvSpPr>
            <a:spLocks noGrp="1"/>
          </p:cNvSpPr>
          <p:nvPr>
            <p:ph type="sldNum" sz="quarter" idx="10"/>
          </p:nvPr>
        </p:nvSpPr>
        <p:spPr/>
        <p:txBody>
          <a:bodyPr/>
          <a:lstStyle/>
          <a:p>
            <a:fld id="{48F63A3B-78C7-47BE-AE5E-E10140E04643}" type="slidenum">
              <a:rPr lang="en-US" smtClean="0"/>
              <a:pPr/>
              <a:t>15</a:t>
            </a:fld>
            <a:endParaRPr lang="en-US" dirty="0"/>
          </a:p>
        </p:txBody>
      </p:sp>
    </p:spTree>
    <p:extLst>
      <p:ext uri="{BB962C8B-B14F-4D97-AF65-F5344CB8AC3E}">
        <p14:creationId xmlns:p14="http://schemas.microsoft.com/office/powerpoint/2010/main" val="1734754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95C9-FC01-AFC5-DAD3-026D6929F415}"/>
              </a:ext>
            </a:extLst>
          </p:cNvPr>
          <p:cNvSpPr>
            <a:spLocks noGrp="1"/>
          </p:cNvSpPr>
          <p:nvPr>
            <p:ph type="title"/>
          </p:nvPr>
        </p:nvSpPr>
        <p:spPr/>
        <p:txBody>
          <a:bodyPr/>
          <a:lstStyle/>
          <a:p>
            <a:r>
              <a:rPr lang="en-US"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t>QUESTION AND ANSWER:-</a:t>
            </a:r>
            <a:br>
              <a:rPr lang="en-IN"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368CEAB-FB8A-2D20-7E8D-7AF4DA848EF4}"/>
              </a:ext>
            </a:extLst>
          </p:cNvPr>
          <p:cNvSpPr>
            <a:spLocks noGrp="1"/>
          </p:cNvSpPr>
          <p:nvPr>
            <p:ph sz="quarter" idx="4"/>
          </p:nvPr>
        </p:nvSpPr>
        <p:spPr>
          <a:xfrm>
            <a:off x="914400" y="1666241"/>
            <a:ext cx="10511627" cy="4334224"/>
          </a:xfrm>
        </p:spPr>
        <p:txBody>
          <a:bodyPr>
            <a:noAutofit/>
          </a:bodyPr>
          <a:lstStyle/>
          <a:p>
            <a:pPr marL="0" indent="0">
              <a:lnSpc>
                <a:spcPct val="107000"/>
              </a:lnSpc>
              <a:spcAft>
                <a:spcPts val="800"/>
              </a:spcAft>
              <a:buNone/>
            </a:pPr>
            <a:r>
              <a:rPr lang="en-US" sz="2400" b="1" kern="100" spc="25" dirty="0">
                <a:solidFill>
                  <a:schemeClr val="tx1"/>
                </a:solidFill>
                <a:effectLst/>
                <a:ea typeface="Times New Roman" panose="02020603050405020304" pitchFamily="18" charset="0"/>
                <a:cs typeface="Times New Roman" panose="02020603050405020304" pitchFamily="18" charset="0"/>
              </a:rPr>
              <a:t>Q: What is Quick Kart?</a:t>
            </a:r>
            <a:br>
              <a:rPr lang="en-US" sz="2400" b="1" kern="100" spc="25" dirty="0">
                <a:solidFill>
                  <a:schemeClr val="tx1"/>
                </a:solidFill>
                <a:effectLst/>
                <a:ea typeface="Times New Roman" panose="02020603050405020304" pitchFamily="18" charset="0"/>
                <a:cs typeface="Times New Roman" panose="02020603050405020304" pitchFamily="18" charset="0"/>
              </a:rPr>
            </a:br>
            <a:r>
              <a:rPr lang="en-US" sz="2400" kern="100" spc="25" dirty="0">
                <a:effectLst/>
                <a:ea typeface="Times New Roman" panose="02020603050405020304" pitchFamily="18" charset="0"/>
                <a:cs typeface="Times New Roman" panose="02020603050405020304" pitchFamily="18" charset="0"/>
              </a:rPr>
              <a:t>A: Quick Kart is an e-commerce platform that allows users to easily browse, add products to their shopping cart, and complete purchases in a simple, fast process.</a:t>
            </a:r>
            <a:endParaRPr lang="en-IN" sz="2400" kern="100" spc="75" dirty="0">
              <a:effectLst/>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400" b="1" kern="100" spc="25" dirty="0">
                <a:solidFill>
                  <a:schemeClr val="tx1"/>
                </a:solidFill>
                <a:effectLst/>
                <a:ea typeface="Times New Roman" panose="02020603050405020304" pitchFamily="18" charset="0"/>
                <a:cs typeface="Times New Roman" panose="02020603050405020304" pitchFamily="18" charset="0"/>
              </a:rPr>
              <a:t>Q: How does Quick Kart improve the shopping experience?</a:t>
            </a:r>
            <a:br>
              <a:rPr lang="en-US" sz="2400" kern="100" spc="25" dirty="0">
                <a:effectLst/>
                <a:ea typeface="Times New Roman" panose="02020603050405020304" pitchFamily="18" charset="0"/>
                <a:cs typeface="Times New Roman" panose="02020603050405020304" pitchFamily="18" charset="0"/>
              </a:rPr>
            </a:br>
            <a:r>
              <a:rPr lang="en-US" sz="2400" kern="100" spc="25" dirty="0">
                <a:effectLst/>
                <a:ea typeface="Times New Roman" panose="02020603050405020304" pitchFamily="18" charset="0"/>
                <a:cs typeface="Times New Roman" panose="02020603050405020304" pitchFamily="18" charset="0"/>
              </a:rPr>
              <a:t>A: Quick Kart streamlines the entire shopping process, from adding products to the cart to fast checkout, reducing friction and making the experience smoother for customers.</a:t>
            </a:r>
            <a:endParaRPr lang="en-IN" sz="2400" kern="100" spc="75" dirty="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400" b="1" kern="100" spc="25" dirty="0">
                <a:solidFill>
                  <a:schemeClr val="tx1"/>
                </a:solidFill>
                <a:effectLst/>
                <a:ea typeface="Times New Roman" panose="02020603050405020304" pitchFamily="18" charset="0"/>
                <a:cs typeface="Times New Roman" panose="02020603050405020304" pitchFamily="18" charset="0"/>
              </a:rPr>
              <a:t>Q: Can I modify my cart in Quick Kart?</a:t>
            </a:r>
            <a:br>
              <a:rPr lang="en-US" sz="2400" b="1" kern="100" spc="25" dirty="0">
                <a:solidFill>
                  <a:schemeClr val="tx1"/>
                </a:solidFill>
                <a:effectLst/>
                <a:ea typeface="Times New Roman" panose="02020603050405020304" pitchFamily="18" charset="0"/>
                <a:cs typeface="Times New Roman" panose="02020603050405020304" pitchFamily="18" charset="0"/>
              </a:rPr>
            </a:br>
            <a:r>
              <a:rPr lang="en-US" sz="2400" kern="100" spc="25" dirty="0">
                <a:effectLst/>
                <a:ea typeface="Times New Roman" panose="02020603050405020304" pitchFamily="18" charset="0"/>
                <a:cs typeface="Times New Roman" panose="02020603050405020304" pitchFamily="18" charset="0"/>
              </a:rPr>
              <a:t>A: Yes, you can easily adjust the quantity of items, remove products, or update preferences directly from your shopping cart.</a:t>
            </a:r>
            <a:endParaRPr lang="en-IN" sz="2400" dirty="0"/>
          </a:p>
        </p:txBody>
      </p:sp>
      <p:sp>
        <p:nvSpPr>
          <p:cNvPr id="4" name="Slide Number Placeholder 3">
            <a:extLst>
              <a:ext uri="{FF2B5EF4-FFF2-40B4-BE49-F238E27FC236}">
                <a16:creationId xmlns:a16="http://schemas.microsoft.com/office/drawing/2014/main" id="{96D0AE51-4249-766F-5B28-13F445A1A815}"/>
              </a:ext>
            </a:extLst>
          </p:cNvPr>
          <p:cNvSpPr>
            <a:spLocks noGrp="1"/>
          </p:cNvSpPr>
          <p:nvPr>
            <p:ph type="sldNum" sz="quarter" idx="10"/>
          </p:nvPr>
        </p:nvSpPr>
        <p:spPr/>
        <p:txBody>
          <a:bodyPr/>
          <a:lstStyle/>
          <a:p>
            <a:fld id="{48F63A3B-78C7-47BE-AE5E-E10140E04643}" type="slidenum">
              <a:rPr lang="en-US" smtClean="0"/>
              <a:pPr/>
              <a:t>16</a:t>
            </a:fld>
            <a:endParaRPr lang="en-US" dirty="0"/>
          </a:p>
        </p:txBody>
      </p:sp>
    </p:spTree>
    <p:extLst>
      <p:ext uri="{BB962C8B-B14F-4D97-AF65-F5344CB8AC3E}">
        <p14:creationId xmlns:p14="http://schemas.microsoft.com/office/powerpoint/2010/main" val="4168299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8273F-59D6-0406-CB56-7D5F1627B76D}"/>
              </a:ext>
            </a:extLst>
          </p:cNvPr>
          <p:cNvSpPr>
            <a:spLocks noGrp="1"/>
          </p:cNvSpPr>
          <p:nvPr>
            <p:ph sz="quarter" idx="4"/>
          </p:nvPr>
        </p:nvSpPr>
        <p:spPr>
          <a:xfrm>
            <a:off x="436880" y="457199"/>
            <a:ext cx="10989147" cy="5909024"/>
          </a:xfrm>
        </p:spPr>
        <p:txBody>
          <a:bodyPr>
            <a:normAutofit/>
          </a:bodyPr>
          <a:lstStyle/>
          <a:p>
            <a:pPr marL="0" indent="0">
              <a:lnSpc>
                <a:spcPct val="107000"/>
              </a:lnSpc>
              <a:spcAft>
                <a:spcPts val="800"/>
              </a:spcAft>
              <a:buNone/>
            </a:pPr>
            <a:r>
              <a:rPr lang="en-US" sz="2400" b="1" kern="100" spc="25" dirty="0">
                <a:solidFill>
                  <a:schemeClr val="tx1"/>
                </a:solidFill>
                <a:effectLst/>
                <a:ea typeface="Times New Roman" panose="02020603050405020304" pitchFamily="18" charset="0"/>
                <a:cs typeface="Times New Roman" panose="02020603050405020304" pitchFamily="18" charset="0"/>
              </a:rPr>
              <a:t>Q: Does Quick Kart offer guest checkout?</a:t>
            </a:r>
            <a:br>
              <a:rPr lang="en-US" sz="2400" b="1" kern="100" spc="25" dirty="0">
                <a:solidFill>
                  <a:schemeClr val="tx1"/>
                </a:solidFill>
                <a:effectLst/>
                <a:ea typeface="Times New Roman" panose="02020603050405020304" pitchFamily="18" charset="0"/>
                <a:cs typeface="Times New Roman" panose="02020603050405020304" pitchFamily="18" charset="0"/>
              </a:rPr>
            </a:br>
            <a:r>
              <a:rPr lang="en-US" sz="2400" kern="100" spc="25" dirty="0">
                <a:effectLst/>
                <a:ea typeface="Times New Roman" panose="02020603050405020304" pitchFamily="18" charset="0"/>
                <a:cs typeface="Times New Roman" panose="02020603050405020304" pitchFamily="18" charset="0"/>
              </a:rPr>
              <a:t>A: Yes, Quick Kart allows guest checkout, so you don’t need to create an account to complete your purchase.</a:t>
            </a:r>
            <a:endParaRPr lang="en-IN" sz="2400" kern="100" spc="75" dirty="0">
              <a:effectLst/>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400" b="1" kern="100" spc="25" dirty="0">
                <a:solidFill>
                  <a:schemeClr val="tx1"/>
                </a:solidFill>
                <a:effectLst/>
                <a:ea typeface="Times New Roman" panose="02020603050405020304" pitchFamily="18" charset="0"/>
                <a:cs typeface="Times New Roman" panose="02020603050405020304" pitchFamily="18" charset="0"/>
              </a:rPr>
              <a:t>Q: What payment methods does Quick Kart accept?</a:t>
            </a:r>
            <a:br>
              <a:rPr lang="en-US" sz="2400" b="1" kern="100" spc="25" dirty="0">
                <a:solidFill>
                  <a:schemeClr val="tx1"/>
                </a:solidFill>
                <a:effectLst/>
                <a:ea typeface="Times New Roman" panose="02020603050405020304" pitchFamily="18" charset="0"/>
                <a:cs typeface="Times New Roman" panose="02020603050405020304" pitchFamily="18" charset="0"/>
              </a:rPr>
            </a:br>
            <a:r>
              <a:rPr lang="en-US" sz="2400" kern="100" spc="25" dirty="0">
                <a:effectLst/>
                <a:ea typeface="Times New Roman" panose="02020603050405020304" pitchFamily="18" charset="0"/>
                <a:cs typeface="Times New Roman" panose="02020603050405020304" pitchFamily="18" charset="0"/>
              </a:rPr>
              <a:t>A: Quick Kart supports various payment methods, including credit/debit cards, PayPal, and mobile payment options for convenience.</a:t>
            </a:r>
            <a:endParaRPr lang="en-IN" sz="2400" kern="100" spc="75" dirty="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400" b="1" kern="100" spc="25" dirty="0">
                <a:solidFill>
                  <a:schemeClr val="tx1"/>
                </a:solidFill>
                <a:effectLst/>
                <a:ea typeface="Times New Roman" panose="02020603050405020304" pitchFamily="18" charset="0"/>
                <a:cs typeface="Times New Roman" panose="02020603050405020304" pitchFamily="18" charset="0"/>
              </a:rPr>
              <a:t>Q: Can I apply discounts or promo codes on Quick Kart?</a:t>
            </a:r>
            <a:br>
              <a:rPr lang="en-US" sz="2400" b="1" kern="100" spc="25" dirty="0">
                <a:solidFill>
                  <a:schemeClr val="tx1"/>
                </a:solidFill>
                <a:effectLst/>
                <a:ea typeface="Times New Roman" panose="02020603050405020304" pitchFamily="18" charset="0"/>
                <a:cs typeface="Times New Roman" panose="02020603050405020304" pitchFamily="18" charset="0"/>
              </a:rPr>
            </a:br>
            <a:r>
              <a:rPr lang="en-US" sz="2400" kern="100" spc="25" dirty="0">
                <a:effectLst/>
                <a:ea typeface="Times New Roman" panose="02020603050405020304" pitchFamily="18" charset="0"/>
                <a:cs typeface="Times New Roman" panose="02020603050405020304" pitchFamily="18" charset="0"/>
              </a:rPr>
              <a:t>A: Yes, Quick Kart allows users to apply promo codes or discounts at checkout to receive special offers or savings.</a:t>
            </a:r>
            <a:endParaRPr lang="en-IN" sz="2400" kern="100" spc="75" dirty="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400" b="1" kern="100" spc="25" dirty="0">
                <a:solidFill>
                  <a:schemeClr val="tx1"/>
                </a:solidFill>
                <a:effectLst/>
                <a:ea typeface="Times New Roman" panose="02020603050405020304" pitchFamily="18" charset="0"/>
                <a:cs typeface="Times New Roman" panose="02020603050405020304" pitchFamily="18" charset="0"/>
              </a:rPr>
              <a:t>Q: How secure is the payment process on Quick Kart?</a:t>
            </a:r>
            <a:br>
              <a:rPr lang="en-US" sz="2400" b="1" kern="100" spc="25" dirty="0">
                <a:solidFill>
                  <a:schemeClr val="tx1"/>
                </a:solidFill>
                <a:effectLst/>
                <a:ea typeface="Times New Roman" panose="02020603050405020304" pitchFamily="18" charset="0"/>
                <a:cs typeface="Times New Roman" panose="02020603050405020304" pitchFamily="18" charset="0"/>
              </a:rPr>
            </a:br>
            <a:r>
              <a:rPr lang="en-US" sz="2400" kern="100" spc="25" dirty="0">
                <a:effectLst/>
                <a:ea typeface="Times New Roman" panose="02020603050405020304" pitchFamily="18" charset="0"/>
                <a:cs typeface="Times New Roman" panose="02020603050405020304" pitchFamily="18" charset="0"/>
              </a:rPr>
              <a:t>A: Quick Kart ensures secure payment transactions by using SSL encryption and trusted payment gateways, protecting your personal and payment information.</a:t>
            </a:r>
            <a:endParaRPr lang="en-IN" sz="2400" kern="100" spc="75" dirty="0">
              <a:effectLst/>
              <a:ea typeface="Times New Roman" panose="02020603050405020304" pitchFamily="18" charset="0"/>
              <a:cs typeface="Times New Roman" panose="02020603050405020304" pitchFamily="18" charset="0"/>
            </a:endParaRPr>
          </a:p>
          <a:p>
            <a:pPr marL="0" indent="0">
              <a:buNone/>
            </a:pPr>
            <a:endParaRPr lang="en-IN" sz="2400" dirty="0"/>
          </a:p>
        </p:txBody>
      </p:sp>
      <p:sp>
        <p:nvSpPr>
          <p:cNvPr id="4" name="Slide Number Placeholder 3">
            <a:extLst>
              <a:ext uri="{FF2B5EF4-FFF2-40B4-BE49-F238E27FC236}">
                <a16:creationId xmlns:a16="http://schemas.microsoft.com/office/drawing/2014/main" id="{C3D57EF2-F823-282D-F93E-BF34FE112F00}"/>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Tree>
    <p:extLst>
      <p:ext uri="{BB962C8B-B14F-4D97-AF65-F5344CB8AC3E}">
        <p14:creationId xmlns:p14="http://schemas.microsoft.com/office/powerpoint/2010/main" val="1360440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8AB632-6742-8587-0914-F6F95D39B6C0}"/>
              </a:ext>
            </a:extLst>
          </p:cNvPr>
          <p:cNvSpPr>
            <a:spLocks noGrp="1"/>
          </p:cNvSpPr>
          <p:nvPr>
            <p:ph sz="quarter" idx="4"/>
          </p:nvPr>
        </p:nvSpPr>
        <p:spPr>
          <a:xfrm>
            <a:off x="477520" y="457199"/>
            <a:ext cx="10948507" cy="5807425"/>
          </a:xfrm>
        </p:spPr>
        <p:txBody>
          <a:bodyPr>
            <a:normAutofit/>
          </a:bodyPr>
          <a:lstStyle/>
          <a:p>
            <a:pPr marL="0" indent="0">
              <a:lnSpc>
                <a:spcPct val="107000"/>
              </a:lnSpc>
              <a:spcAft>
                <a:spcPts val="800"/>
              </a:spcAft>
              <a:buNone/>
            </a:pPr>
            <a:r>
              <a:rPr lang="en-US" sz="2800" b="1" kern="100" spc="25" dirty="0">
                <a:solidFill>
                  <a:schemeClr val="tx1"/>
                </a:solidFill>
                <a:effectLst/>
                <a:ea typeface="Times New Roman" panose="02020603050405020304" pitchFamily="18" charset="0"/>
                <a:cs typeface="Times New Roman" panose="02020603050405020304" pitchFamily="18" charset="0"/>
              </a:rPr>
              <a:t>Q: How do I track my order on Quick Kart?</a:t>
            </a:r>
            <a:br>
              <a:rPr lang="en-US" sz="2800" b="1" kern="100" spc="25" dirty="0">
                <a:solidFill>
                  <a:schemeClr val="tx1"/>
                </a:solidFill>
                <a:effectLst/>
                <a:ea typeface="Times New Roman" panose="02020603050405020304" pitchFamily="18" charset="0"/>
                <a:cs typeface="Times New Roman" panose="02020603050405020304" pitchFamily="18" charset="0"/>
              </a:rPr>
            </a:br>
            <a:r>
              <a:rPr lang="en-US" sz="2800" kern="100" spc="25" dirty="0">
                <a:effectLst/>
                <a:ea typeface="Times New Roman" panose="02020603050405020304" pitchFamily="18" charset="0"/>
                <a:cs typeface="Times New Roman" panose="02020603050405020304" pitchFamily="18" charset="0"/>
              </a:rPr>
              <a:t>A: After placing an order, Quick Kart provides tracking information to let you monitor your shipment’s status in real-time.</a:t>
            </a:r>
            <a:endParaRPr lang="en-IN" sz="2800" kern="100" spc="75" dirty="0">
              <a:effectLst/>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800" b="1" kern="100" spc="25" dirty="0">
                <a:solidFill>
                  <a:schemeClr val="tx1"/>
                </a:solidFill>
                <a:effectLst/>
                <a:ea typeface="Times New Roman" panose="02020603050405020304" pitchFamily="18" charset="0"/>
                <a:cs typeface="Times New Roman" panose="02020603050405020304" pitchFamily="18" charset="0"/>
              </a:rPr>
              <a:t>Q: What happens if an item is out of stock on Quick Kart?</a:t>
            </a:r>
            <a:br>
              <a:rPr lang="en-US" sz="2800" b="1" kern="100" spc="25" dirty="0">
                <a:solidFill>
                  <a:schemeClr val="tx1"/>
                </a:solidFill>
                <a:effectLst/>
                <a:ea typeface="Times New Roman" panose="02020603050405020304" pitchFamily="18" charset="0"/>
                <a:cs typeface="Times New Roman" panose="02020603050405020304" pitchFamily="18" charset="0"/>
              </a:rPr>
            </a:br>
            <a:r>
              <a:rPr lang="en-US" sz="2800" kern="100" spc="25" dirty="0">
                <a:effectLst/>
                <a:ea typeface="Times New Roman" panose="02020603050405020304" pitchFamily="18" charset="0"/>
                <a:cs typeface="Times New Roman" panose="02020603050405020304" pitchFamily="18" charset="0"/>
              </a:rPr>
              <a:t>A: Quick Kart updates the availability status in real-time. If an item is out of stock, you’ll be notified, and you can either wait for restocking or choose an alternative.</a:t>
            </a:r>
            <a:endParaRPr lang="en-IN" sz="2800" kern="100" spc="75" dirty="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800" b="1" kern="100" spc="25" dirty="0">
                <a:solidFill>
                  <a:schemeClr val="tx1"/>
                </a:solidFill>
                <a:effectLst/>
                <a:ea typeface="Times New Roman" panose="02020603050405020304" pitchFamily="18" charset="0"/>
                <a:cs typeface="Times New Roman" panose="02020603050405020304" pitchFamily="18" charset="0"/>
              </a:rPr>
              <a:t>Q: Does Quick Kart offer any customer support?</a:t>
            </a:r>
            <a:br>
              <a:rPr lang="en-US" sz="2800" b="1" kern="100" spc="25" dirty="0">
                <a:solidFill>
                  <a:schemeClr val="tx1"/>
                </a:solidFill>
                <a:effectLst/>
                <a:ea typeface="Times New Roman" panose="02020603050405020304" pitchFamily="18" charset="0"/>
                <a:cs typeface="Times New Roman" panose="02020603050405020304" pitchFamily="18" charset="0"/>
              </a:rPr>
            </a:br>
            <a:r>
              <a:rPr lang="en-US" sz="2800" kern="100" spc="25" dirty="0">
                <a:effectLst/>
                <a:ea typeface="Times New Roman" panose="02020603050405020304" pitchFamily="18" charset="0"/>
                <a:cs typeface="Times New Roman" panose="02020603050405020304" pitchFamily="18" charset="0"/>
              </a:rPr>
              <a:t>A: Yes, Quick Kart provides customer support via chat, email, and phone to assist with any issues during your shopping experience</a:t>
            </a:r>
            <a:endParaRPr lang="en-IN" sz="2800" dirty="0"/>
          </a:p>
        </p:txBody>
      </p:sp>
      <p:sp>
        <p:nvSpPr>
          <p:cNvPr id="4" name="Slide Number Placeholder 3">
            <a:extLst>
              <a:ext uri="{FF2B5EF4-FFF2-40B4-BE49-F238E27FC236}">
                <a16:creationId xmlns:a16="http://schemas.microsoft.com/office/drawing/2014/main" id="{86CCD1FC-821D-5891-E14B-38367265EF62}"/>
              </a:ext>
            </a:extLst>
          </p:cNvPr>
          <p:cNvSpPr>
            <a:spLocks noGrp="1"/>
          </p:cNvSpPr>
          <p:nvPr>
            <p:ph type="sldNum" sz="quarter" idx="10"/>
          </p:nvPr>
        </p:nvSpPr>
        <p:spPr/>
        <p:txBody>
          <a:bodyPr/>
          <a:lstStyle/>
          <a:p>
            <a:fld id="{48F63A3B-78C7-47BE-AE5E-E10140E04643}" type="slidenum">
              <a:rPr lang="en-US" smtClean="0"/>
              <a:pPr/>
              <a:t>18</a:t>
            </a:fld>
            <a:endParaRPr lang="en-US" dirty="0"/>
          </a:p>
        </p:txBody>
      </p:sp>
    </p:spTree>
    <p:extLst>
      <p:ext uri="{BB962C8B-B14F-4D97-AF65-F5344CB8AC3E}">
        <p14:creationId xmlns:p14="http://schemas.microsoft.com/office/powerpoint/2010/main" val="3506371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t>INTRODUCTION</a:t>
            </a:r>
            <a:r>
              <a:rPr lang="en-US" sz="4400" b="1" u="sng"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t>
            </a:r>
            <a:endParaRPr lang="en-US" sz="4400" u="sng" dirty="0"/>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965460" cy="3497698"/>
          </a:xfrm>
        </p:spPr>
        <p:txBody>
          <a:bodyPr>
            <a:noAutofit/>
          </a:bodyPr>
          <a:lstStyle/>
          <a:p>
            <a:pPr marL="0" indent="0">
              <a:buNone/>
            </a:pPr>
            <a:r>
              <a:rPr lang="en-US" sz="2600" kern="100" spc="25" dirty="0">
                <a:effectLst/>
                <a:ea typeface="Times New Roman" panose="02020603050405020304" pitchFamily="18" charset="0"/>
                <a:cs typeface="Times New Roman" panose="02020603050405020304" pitchFamily="18" charset="0"/>
              </a:rPr>
              <a:t>Quick Kart, a local offline store based in Sohna (Haryana),  is taking the exciting step to expand its reach by moving online. This transition aims to provide convenience for customers who previously visited the physical store, allowing them to shop from the comfort of their homes. The online platform will feature a wide range of products available at Quick Kart, ensuring customers have access to all the items they love and need.</a:t>
            </a:r>
            <a:endParaRPr lang="en-IN" sz="2600" kern="100" spc="75" dirty="0">
              <a:effectLst/>
              <a:ea typeface="Times New Roman" panose="02020603050405020304" pitchFamily="18" charset="0"/>
              <a:cs typeface="Times New Roman" panose="02020603050405020304" pitchFamily="18" charset="0"/>
            </a:endParaRPr>
          </a:p>
          <a:p>
            <a:endParaRPr lang="en-US" sz="2600"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3804" y="1211836"/>
            <a:ext cx="7631709" cy="1091627"/>
          </a:xfrm>
        </p:spPr>
        <p:txBody>
          <a:bodyPr/>
          <a:lstStyle/>
          <a:p>
            <a:r>
              <a:rPr lang="en-US" sz="4800" b="1" u="sng" kern="100" dirty="0">
                <a:effectLst/>
                <a:latin typeface="Aptos Display" panose="020B0004020202020204" pitchFamily="34" charset="0"/>
                <a:ea typeface="Times New Roman" panose="02020603050405020304" pitchFamily="18" charset="0"/>
                <a:cs typeface="Times New Roman" panose="02020603050405020304" pitchFamily="18" charset="0"/>
              </a:rPr>
              <a:t>OBJECTIVES:-</a:t>
            </a:r>
            <a:br>
              <a:rPr lang="en-IN" sz="4800" b="1" u="sng"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en-US" sz="4800" u="sng" dirty="0"/>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774440" y="1789135"/>
            <a:ext cx="7631113" cy="4143375"/>
          </a:xfrm>
        </p:spPr>
        <p:txBody>
          <a:bodyPr>
            <a:noAutofit/>
          </a:bodyPr>
          <a:lstStyle/>
          <a:p>
            <a:pPr>
              <a:lnSpc>
                <a:spcPct val="107000"/>
              </a:lnSpc>
              <a:spcAft>
                <a:spcPts val="800"/>
              </a:spcAft>
              <a:buFont typeface="Arial" panose="020B0604020202020204" pitchFamily="34" charset="0"/>
              <a:buChar char="•"/>
            </a:pPr>
            <a:r>
              <a:rPr lang="en-IN" sz="2000" b="1" u="sng" kern="100" spc="25" dirty="0">
                <a:effectLst/>
                <a:ea typeface="Times New Roman" panose="02020603050405020304" pitchFamily="18" charset="0"/>
                <a:cs typeface="Times New Roman" panose="02020603050405020304" pitchFamily="18" charset="0"/>
              </a:rPr>
              <a:t> </a:t>
            </a:r>
            <a:r>
              <a:rPr lang="en-US" sz="2000" b="1" u="sng" kern="100" spc="25" dirty="0">
                <a:effectLst/>
                <a:ea typeface="Times New Roman" panose="02020603050405020304" pitchFamily="18" charset="0"/>
                <a:cs typeface="Times New Roman" panose="02020603050405020304" pitchFamily="18" charset="0"/>
              </a:rPr>
              <a:t>Expand Customer Reach: </a:t>
            </a:r>
            <a:r>
              <a:rPr lang="en-US" sz="2000" kern="100" spc="25" dirty="0">
                <a:effectLst/>
                <a:ea typeface="Times New Roman" panose="02020603050405020304" pitchFamily="18" charset="0"/>
                <a:cs typeface="Times New Roman" panose="02020603050405020304" pitchFamily="18" charset="0"/>
              </a:rPr>
              <a:t>Make Quick Kart’s products accessible to customers beyond Sohna, increasing the customer base.</a:t>
            </a:r>
            <a:endParaRPr lang="en-IN" sz="2000" kern="100" spc="75" dirty="0">
              <a:effectLst/>
              <a:ea typeface="Times New Roman" panose="02020603050405020304" pitchFamily="18"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2000" b="1" kern="100" spc="25">
                <a:effectLst/>
                <a:ea typeface="Times New Roman" panose="02020603050405020304" pitchFamily="18" charset="0"/>
                <a:cs typeface="Times New Roman" panose="02020603050405020304" pitchFamily="18" charset="0"/>
              </a:rPr>
              <a:t>  </a:t>
            </a:r>
            <a:r>
              <a:rPr lang="en-US" sz="2000" b="1" u="sng" kern="100" spc="25">
                <a:effectLst/>
                <a:ea typeface="Times New Roman" panose="02020603050405020304" pitchFamily="18" charset="0"/>
                <a:cs typeface="Times New Roman" panose="02020603050405020304" pitchFamily="18" charset="0"/>
              </a:rPr>
              <a:t>Enhance </a:t>
            </a:r>
            <a:r>
              <a:rPr lang="en-US" sz="2000" b="1" u="sng" kern="100" spc="25" dirty="0">
                <a:effectLst/>
                <a:ea typeface="Times New Roman" panose="02020603050405020304" pitchFamily="18" charset="0"/>
                <a:cs typeface="Times New Roman" panose="02020603050405020304" pitchFamily="18" charset="0"/>
              </a:rPr>
              <a:t>Convenience: </a:t>
            </a:r>
            <a:r>
              <a:rPr lang="en-US" sz="2000" kern="100" spc="25" dirty="0">
                <a:effectLst/>
                <a:ea typeface="Times New Roman" panose="02020603050405020304" pitchFamily="18" charset="0"/>
                <a:cs typeface="Times New Roman" panose="02020603050405020304" pitchFamily="18" charset="0"/>
              </a:rPr>
              <a:t>Provide customers with the ability to shop anytime, anywhere, offering a seamless online shopping experience.</a:t>
            </a:r>
            <a:endParaRPr lang="en-IN" sz="2000" kern="100" spc="75" dirty="0">
              <a:effectLst/>
              <a:ea typeface="Times New Roman" panose="02020603050405020304" pitchFamily="18" charset="0"/>
              <a:cs typeface="Times New Roman" panose="02020603050405020304" pitchFamily="18" charset="0"/>
            </a:endParaRPr>
          </a:p>
          <a:p>
            <a:pPr>
              <a:lnSpc>
                <a:spcPct val="107000"/>
              </a:lnSpc>
              <a:spcAft>
                <a:spcPts val="800"/>
              </a:spcAft>
              <a:buFont typeface="Arial" panose="020B0604020202020204" pitchFamily="34" charset="0"/>
              <a:buChar char="•"/>
            </a:pPr>
            <a:r>
              <a:rPr lang="en-US" sz="2000" kern="100" spc="25" dirty="0">
                <a:effectLst/>
                <a:ea typeface="Times New Roman" panose="02020603050405020304" pitchFamily="18" charset="0"/>
                <a:cs typeface="Times New Roman" panose="02020603050405020304" pitchFamily="18" charset="0"/>
              </a:rPr>
              <a:t>  </a:t>
            </a:r>
            <a:r>
              <a:rPr lang="en-US" sz="2000" b="1" u="sng" kern="100" spc="25" dirty="0">
                <a:effectLst/>
                <a:ea typeface="Times New Roman" panose="02020603050405020304" pitchFamily="18" charset="0"/>
                <a:cs typeface="Times New Roman" panose="02020603050405020304" pitchFamily="18" charset="0"/>
              </a:rPr>
              <a:t>Boost Sales &amp; Growth:</a:t>
            </a:r>
            <a:r>
              <a:rPr lang="en-US" sz="2000" b="1" kern="100" spc="25" dirty="0">
                <a:effectLst/>
                <a:ea typeface="Times New Roman" panose="02020603050405020304" pitchFamily="18" charset="0"/>
                <a:cs typeface="Times New Roman" panose="02020603050405020304" pitchFamily="18" charset="0"/>
              </a:rPr>
              <a:t> </a:t>
            </a:r>
            <a:r>
              <a:rPr lang="en-US" sz="2000" kern="100" spc="25" dirty="0">
                <a:effectLst/>
                <a:ea typeface="Times New Roman" panose="02020603050405020304" pitchFamily="18" charset="0"/>
                <a:cs typeface="Times New Roman" panose="02020603050405020304" pitchFamily="18" charset="0"/>
              </a:rPr>
              <a:t>Increase revenue by tapping into the growing e-commerce market and scaling operations.</a:t>
            </a:r>
          </a:p>
          <a:p>
            <a:pPr>
              <a:lnSpc>
                <a:spcPct val="107000"/>
              </a:lnSpc>
              <a:spcAft>
                <a:spcPts val="800"/>
              </a:spcAft>
              <a:buFont typeface="Arial" panose="020B0604020202020204" pitchFamily="34" charset="0"/>
              <a:buChar char="•"/>
            </a:pPr>
            <a:r>
              <a:rPr lang="en-US" sz="2000" b="1" u="sng" spc="25" dirty="0">
                <a:effectLst/>
                <a:ea typeface="Calibri" panose="020F0502020204030204" pitchFamily="34" charset="0"/>
                <a:cs typeface="Calibri" panose="020F0502020204030204" pitchFamily="34" charset="0"/>
              </a:rPr>
              <a:t>Improve Customer Engagement: </a:t>
            </a:r>
            <a:r>
              <a:rPr lang="en-US" sz="2000" spc="25" dirty="0">
                <a:effectLst/>
                <a:ea typeface="Calibri" panose="020F0502020204030204" pitchFamily="34" charset="0"/>
                <a:cs typeface="Calibri" panose="020F0502020204030204" pitchFamily="34" charset="0"/>
              </a:rPr>
              <a:t>Offer personalized services, promotions, and direct communication to strengthen customer relationships.</a:t>
            </a:r>
            <a:endParaRPr lang="en-US" sz="2000" dirty="0"/>
          </a:p>
        </p:txBody>
      </p:sp>
      <p:pic>
        <p:nvPicPr>
          <p:cNvPr id="10" name="Picture Placeholder 9" descr="A person wearing a blue suit and headphones pointing at a computer">
            <a:extLst>
              <a:ext uri="{FF2B5EF4-FFF2-40B4-BE49-F238E27FC236}">
                <a16:creationId xmlns:a16="http://schemas.microsoft.com/office/drawing/2014/main" id="{DD0A0899-5B02-CEB5-E5DD-448B169C2377}"/>
              </a:ext>
            </a:extLst>
          </p:cNvPr>
          <p:cNvPicPr>
            <a:picLocks noGrp="1" noChangeAspect="1"/>
          </p:cNvPicPr>
          <p:nvPr>
            <p:ph type="pic" sz="quarter" idx="14"/>
          </p:nvPr>
        </p:nvPicPr>
        <p:blipFill rotWithShape="1">
          <a:blip r:embed="rId3">
            <a:duotone>
              <a:prstClr val="black"/>
              <a:schemeClr val="accent1">
                <a:tint val="45000"/>
                <a:satMod val="400000"/>
              </a:schemeClr>
            </a:duotone>
          </a:blip>
          <a:srcRect l="31888" r="31888"/>
          <a:stretch/>
        </p:blipFill>
        <p:spPr>
          <a:xfrm>
            <a:off x="8989454" y="965393"/>
            <a:ext cx="3202545" cy="5892607"/>
          </a:xfrm>
        </p:spPr>
      </p:pic>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194161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516581" y="1429042"/>
            <a:ext cx="5357689" cy="799518"/>
          </a:xfrm>
        </p:spPr>
        <p:txBody>
          <a:bodyPr/>
          <a:lstStyle/>
          <a:p>
            <a:r>
              <a:rPr lang="en-US" sz="4400" b="1" u="sng" kern="100" dirty="0">
                <a:solidFill>
                  <a:srgbClr val="202C8F"/>
                </a:solidFill>
                <a:effectLst/>
                <a:latin typeface="Aptos Display" panose="020B0004020202020204" pitchFamily="34" charset="0"/>
                <a:ea typeface="Times New Roman" panose="02020603050405020304" pitchFamily="18" charset="0"/>
                <a:cs typeface="Times New Roman" panose="02020603050405020304" pitchFamily="18" charset="0"/>
              </a:rPr>
              <a:t>IMPORTANCE:-</a:t>
            </a:r>
            <a:br>
              <a:rPr lang="en-IN" sz="4400" b="1" u="sng" kern="100" dirty="0">
                <a:solidFill>
                  <a:srgbClr val="202C8F"/>
                </a:solidFill>
                <a:effectLst/>
                <a:latin typeface="Aptos Display" panose="020B0004020202020204" pitchFamily="34" charset="0"/>
                <a:ea typeface="Times New Roman" panose="02020603050405020304" pitchFamily="18" charset="0"/>
                <a:cs typeface="Times New Roman" panose="02020603050405020304" pitchFamily="18" charset="0"/>
              </a:rPr>
            </a:br>
            <a:endParaRPr lang="en-US" sz="4400" u="sng" dirty="0">
              <a:solidFill>
                <a:srgbClr val="202C8F"/>
              </a:solidFill>
            </a:endParaRP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516581" y="1828801"/>
            <a:ext cx="7909446" cy="4129208"/>
          </a:xfrm>
        </p:spPr>
        <p:txBody>
          <a:bodyPr>
            <a:noAutofit/>
          </a:bodyPr>
          <a:lstStyle/>
          <a:p>
            <a:pPr marL="342900" indent="-342900">
              <a:lnSpc>
                <a:spcPct val="107000"/>
              </a:lnSpc>
              <a:spcAft>
                <a:spcPts val="800"/>
              </a:spcAft>
              <a:buFont typeface="Arial" panose="020B0604020202020204" pitchFamily="34" charset="0"/>
              <a:buChar char="•"/>
            </a:pPr>
            <a:r>
              <a:rPr lang="en-IN" sz="2200" b="1" u="sng" kern="100" spc="25" dirty="0">
                <a:effectLst/>
                <a:ea typeface="Times New Roman" panose="02020603050405020304" pitchFamily="18" charset="0"/>
                <a:cs typeface="Times New Roman" panose="02020603050405020304" pitchFamily="18" charset="0"/>
              </a:rPr>
              <a:t> </a:t>
            </a:r>
            <a:r>
              <a:rPr lang="en-US" sz="2200" b="1" u="sng" kern="100" spc="25" dirty="0">
                <a:effectLst/>
                <a:ea typeface="Times New Roman" panose="02020603050405020304" pitchFamily="18" charset="0"/>
                <a:cs typeface="Times New Roman" panose="02020603050405020304" pitchFamily="18" charset="0"/>
              </a:rPr>
              <a:t>Convenience &amp; Accessibility: </a:t>
            </a:r>
            <a:r>
              <a:rPr lang="en-US" sz="2200" kern="100" spc="25" dirty="0">
                <a:effectLst/>
                <a:ea typeface="Times New Roman" panose="02020603050405020304" pitchFamily="18" charset="0"/>
                <a:cs typeface="Times New Roman" panose="02020603050405020304" pitchFamily="18" charset="0"/>
              </a:rPr>
              <a:t>Quick Kart’s online presence allows customers to shop easily from anywhere, anytime, providing greater convenience compared to the offline store.</a:t>
            </a:r>
            <a:endParaRPr lang="en-IN" sz="2200"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200" kern="100" spc="25" dirty="0">
                <a:effectLst/>
                <a:ea typeface="Times New Roman" panose="02020603050405020304" pitchFamily="18" charset="0"/>
                <a:cs typeface="Times New Roman" panose="02020603050405020304" pitchFamily="18" charset="0"/>
              </a:rPr>
              <a:t> </a:t>
            </a:r>
            <a:r>
              <a:rPr lang="en-US" sz="2200" b="1" u="sng" kern="100" spc="25" dirty="0">
                <a:effectLst/>
                <a:ea typeface="Times New Roman" panose="02020603050405020304" pitchFamily="18" charset="0"/>
                <a:cs typeface="Times New Roman" panose="02020603050405020304" pitchFamily="18" charset="0"/>
              </a:rPr>
              <a:t>Business Growth: </a:t>
            </a:r>
            <a:r>
              <a:rPr lang="en-US" sz="2200" kern="100" spc="25" dirty="0">
                <a:effectLst/>
                <a:ea typeface="Times New Roman" panose="02020603050405020304" pitchFamily="18" charset="0"/>
                <a:cs typeface="Times New Roman" panose="02020603050405020304" pitchFamily="18" charset="0"/>
              </a:rPr>
              <a:t>Going online expands Quick Kart’s reach beyond Sohna, opening doors to new customers and markets, leading to increased sales opportunities.</a:t>
            </a:r>
            <a:endParaRPr lang="en-IN" sz="2200"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200" kern="100" spc="25" dirty="0">
                <a:effectLst/>
                <a:ea typeface="Times New Roman" panose="02020603050405020304" pitchFamily="18" charset="0"/>
                <a:cs typeface="Times New Roman" panose="02020603050405020304" pitchFamily="18" charset="0"/>
              </a:rPr>
              <a:t> </a:t>
            </a:r>
            <a:r>
              <a:rPr lang="en-US" sz="2200" b="1" u="sng" kern="100" spc="25" dirty="0">
                <a:effectLst/>
                <a:ea typeface="Times New Roman" panose="02020603050405020304" pitchFamily="18" charset="0"/>
                <a:cs typeface="Times New Roman" panose="02020603050405020304" pitchFamily="18" charset="0"/>
              </a:rPr>
              <a:t>Customer Engagement: </a:t>
            </a:r>
            <a:r>
              <a:rPr lang="en-US" sz="2200" kern="100" spc="25" dirty="0">
                <a:effectLst/>
                <a:ea typeface="Times New Roman" panose="02020603050405020304" pitchFamily="18" charset="0"/>
                <a:cs typeface="Times New Roman" panose="02020603050405020304" pitchFamily="18" charset="0"/>
              </a:rPr>
              <a:t>The online platform enables Quick Kart to interact with customers through personalized offers, promotions, and better communication, improving customer satisfaction and loyalty.</a:t>
            </a:r>
            <a:endParaRPr lang="en-IN" sz="2200" kern="100" spc="75" dirty="0">
              <a:effectLst/>
              <a:ea typeface="Times New Roman" panose="02020603050405020304" pitchFamily="18" charset="0"/>
              <a:cs typeface="Times New Roman" panose="02020603050405020304" pitchFamily="18" charset="0"/>
            </a:endParaRPr>
          </a:p>
          <a:p>
            <a:endParaRPr lang="en-US" sz="2200" dirty="0"/>
          </a:p>
        </p:txBody>
      </p:sp>
    </p:spTree>
    <p:extLst>
      <p:ext uri="{BB962C8B-B14F-4D97-AF65-F5344CB8AC3E}">
        <p14:creationId xmlns:p14="http://schemas.microsoft.com/office/powerpoint/2010/main" val="1131718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52A4EC-0106-F0C1-AAD2-6130D603C517}"/>
              </a:ext>
            </a:extLst>
          </p:cNvPr>
          <p:cNvSpPr>
            <a:spLocks noGrp="1"/>
          </p:cNvSpPr>
          <p:nvPr>
            <p:ph type="title"/>
          </p:nvPr>
        </p:nvSpPr>
        <p:spPr>
          <a:xfrm>
            <a:off x="821093" y="659059"/>
            <a:ext cx="7796464" cy="1222385"/>
          </a:xfrm>
        </p:spPr>
        <p:txBody>
          <a:bodyPr/>
          <a:lstStyle/>
          <a:p>
            <a:r>
              <a:rPr lang="en-US"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t>PROBLEM:-</a:t>
            </a:r>
            <a:br>
              <a:rPr lang="en-IN"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en-IN" sz="4400" u="sng" dirty="0">
              <a:latin typeface="+mn-lt"/>
            </a:endParaRPr>
          </a:p>
        </p:txBody>
      </p:sp>
      <p:sp>
        <p:nvSpPr>
          <p:cNvPr id="7" name="Content Placeholder 6">
            <a:extLst>
              <a:ext uri="{FF2B5EF4-FFF2-40B4-BE49-F238E27FC236}">
                <a16:creationId xmlns:a16="http://schemas.microsoft.com/office/drawing/2014/main" id="{AB04743E-2458-38AD-68C2-1CC51047D140}"/>
              </a:ext>
            </a:extLst>
          </p:cNvPr>
          <p:cNvSpPr>
            <a:spLocks noGrp="1"/>
          </p:cNvSpPr>
          <p:nvPr>
            <p:ph sz="half" idx="2"/>
          </p:nvPr>
        </p:nvSpPr>
        <p:spPr>
          <a:xfrm>
            <a:off x="597159" y="1568831"/>
            <a:ext cx="7796463" cy="3720337"/>
          </a:xfrm>
        </p:spPr>
        <p:txBody>
          <a:bodyPr>
            <a:noAutofit/>
          </a:bodyPr>
          <a:lstStyle/>
          <a:p>
            <a:pPr marL="342900" indent="-342900">
              <a:lnSpc>
                <a:spcPct val="107000"/>
              </a:lnSpc>
              <a:spcAft>
                <a:spcPts val="800"/>
              </a:spcAft>
              <a:buFont typeface="Arial" panose="020B0604020202020204" pitchFamily="34" charset="0"/>
              <a:buChar char="•"/>
            </a:pPr>
            <a:r>
              <a:rPr lang="en-US" kern="100" spc="25" dirty="0">
                <a:effectLst/>
                <a:ea typeface="Times New Roman" panose="02020603050405020304" pitchFamily="18" charset="0"/>
                <a:cs typeface="Times New Roman" panose="02020603050405020304" pitchFamily="18" charset="0"/>
              </a:rPr>
              <a:t> </a:t>
            </a:r>
            <a:r>
              <a:rPr lang="en-US" b="1" u="sng" kern="100" spc="25" dirty="0">
                <a:effectLst/>
                <a:ea typeface="Times New Roman" panose="02020603050405020304" pitchFamily="18" charset="0"/>
                <a:cs typeface="Times New Roman" panose="02020603050405020304" pitchFamily="18" charset="0"/>
              </a:rPr>
              <a:t>Logistics &amp; Delivery: </a:t>
            </a:r>
            <a:r>
              <a:rPr lang="en-US" kern="100" spc="25" dirty="0">
                <a:effectLst/>
                <a:ea typeface="Times New Roman" panose="02020603050405020304" pitchFamily="18" charset="0"/>
                <a:cs typeface="Times New Roman" panose="02020603050405020304" pitchFamily="18" charset="0"/>
              </a:rPr>
              <a:t>Managing delivery logistics efficiently could be tricky, especially if customer orders grow rapidly. Ensuring timely delivery while maintaining product quality is critical.</a:t>
            </a:r>
            <a:endParaRPr lang="en-IN"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b="1" kern="100" spc="25" dirty="0">
                <a:effectLst/>
                <a:ea typeface="Times New Roman" panose="02020603050405020304" pitchFamily="18" charset="0"/>
                <a:cs typeface="Times New Roman" panose="02020603050405020304" pitchFamily="18" charset="0"/>
              </a:rPr>
              <a:t>  </a:t>
            </a:r>
            <a:r>
              <a:rPr lang="en-US" b="1" u="sng" kern="100" spc="25" dirty="0">
                <a:effectLst/>
                <a:ea typeface="Times New Roman" panose="02020603050405020304" pitchFamily="18" charset="0"/>
                <a:cs typeface="Times New Roman" panose="02020603050405020304" pitchFamily="18" charset="0"/>
              </a:rPr>
              <a:t>Competition: </a:t>
            </a:r>
            <a:r>
              <a:rPr lang="en-US" kern="100" spc="25" dirty="0">
                <a:effectLst/>
                <a:ea typeface="Times New Roman" panose="02020603050405020304" pitchFamily="18" charset="0"/>
                <a:cs typeface="Times New Roman" panose="02020603050405020304" pitchFamily="18" charset="0"/>
              </a:rPr>
              <a:t>The online market is competitive, with many established e-commerce platforms. Quick Kart will need to find ways to stand out, whether through pricing, unique products, or exceptional customer service.</a:t>
            </a:r>
          </a:p>
          <a:p>
            <a:pPr marL="285750" indent="-285750">
              <a:lnSpc>
                <a:spcPct val="107000"/>
              </a:lnSpc>
              <a:spcAft>
                <a:spcPts val="800"/>
              </a:spcAft>
              <a:buFont typeface="Arial" panose="020B0604020202020204" pitchFamily="34" charset="0"/>
              <a:buChar char="•"/>
            </a:pPr>
            <a:r>
              <a:rPr lang="en-US" b="1" u="sng" kern="100" spc="25" dirty="0">
                <a:effectLst/>
                <a:ea typeface="Times New Roman" panose="02020603050405020304" pitchFamily="18" charset="0"/>
                <a:cs typeface="Times New Roman" panose="02020603050405020304" pitchFamily="18" charset="0"/>
              </a:rPr>
              <a:t>Technical Setup and Maintenance: </a:t>
            </a:r>
            <a:r>
              <a:rPr lang="en-US" kern="100" spc="25" dirty="0">
                <a:effectLst/>
                <a:ea typeface="Times New Roman" panose="02020603050405020304" pitchFamily="18" charset="0"/>
                <a:cs typeface="Times New Roman" panose="02020603050405020304" pitchFamily="18" charset="0"/>
              </a:rPr>
              <a:t>Establishing and maintaining a functional, secure, and user-friendly website or app can be complex and may require technical expertise.</a:t>
            </a:r>
            <a:endParaRPr lang="en-IN" kern="100" spc="75" dirty="0">
              <a:effectLst/>
              <a:ea typeface="Times New Roman" panose="02020603050405020304" pitchFamily="18"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kern="100" spc="25" dirty="0">
                <a:effectLst/>
                <a:ea typeface="Times New Roman" panose="02020603050405020304" pitchFamily="18" charset="0"/>
                <a:cs typeface="Times New Roman" panose="02020603050405020304" pitchFamily="18" charset="0"/>
              </a:rPr>
              <a:t>  </a:t>
            </a:r>
            <a:r>
              <a:rPr lang="en-US" b="1" u="sng" kern="100" spc="25" dirty="0">
                <a:effectLst/>
                <a:ea typeface="Times New Roman" panose="02020603050405020304" pitchFamily="18" charset="0"/>
                <a:cs typeface="Times New Roman" panose="02020603050405020304" pitchFamily="18" charset="0"/>
              </a:rPr>
              <a:t>Logistics and Delivery Issues: </a:t>
            </a:r>
            <a:r>
              <a:rPr lang="en-US" kern="100" spc="25" dirty="0">
                <a:effectLst/>
                <a:ea typeface="Times New Roman" panose="02020603050405020304" pitchFamily="18" charset="0"/>
                <a:cs typeface="Times New Roman" panose="02020603050405020304" pitchFamily="18" charset="0"/>
              </a:rPr>
              <a:t>Efficiently managing product inventory, packaging, and timely delivery can become more complicated as the customer base expands beyond local reach.</a:t>
            </a:r>
            <a:endParaRPr lang="en-IN"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IN" dirty="0"/>
          </a:p>
        </p:txBody>
      </p:sp>
    </p:spTree>
    <p:extLst>
      <p:ext uri="{BB962C8B-B14F-4D97-AF65-F5344CB8AC3E}">
        <p14:creationId xmlns:p14="http://schemas.microsoft.com/office/powerpoint/2010/main" val="2468595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914399" y="630795"/>
            <a:ext cx="7763069" cy="5596409"/>
          </a:xfrm>
        </p:spPr>
        <p:txBody>
          <a:bodyPr>
            <a:normAutofit lnSpcReduction="10000"/>
          </a:bodyPr>
          <a:lstStyle/>
          <a:p>
            <a:pPr marL="342900" indent="-342900">
              <a:lnSpc>
                <a:spcPct val="107000"/>
              </a:lnSpc>
              <a:spcAft>
                <a:spcPts val="800"/>
              </a:spcAft>
              <a:buFont typeface="Arial" panose="020B0604020202020204" pitchFamily="34" charset="0"/>
              <a:buChar char="•"/>
            </a:pPr>
            <a:r>
              <a:rPr lang="en-IN" sz="2200" kern="100" spc="25" dirty="0">
                <a:effectLst/>
                <a:ea typeface="Times New Roman" panose="02020603050405020304" pitchFamily="18" charset="0"/>
                <a:cs typeface="Times New Roman" panose="02020603050405020304" pitchFamily="18" charset="0"/>
              </a:rPr>
              <a:t> </a:t>
            </a:r>
            <a:r>
              <a:rPr lang="en-US" sz="2200" b="1" u="sng" kern="100" spc="25" dirty="0">
                <a:effectLst/>
                <a:ea typeface="Times New Roman" panose="02020603050405020304" pitchFamily="18" charset="0"/>
                <a:cs typeface="Times New Roman" panose="02020603050405020304" pitchFamily="18" charset="0"/>
              </a:rPr>
              <a:t>Customer Trust and Security: </a:t>
            </a:r>
            <a:r>
              <a:rPr lang="en-US" sz="2200" kern="100" spc="25" dirty="0">
                <a:effectLst/>
                <a:ea typeface="Times New Roman" panose="02020603050405020304" pitchFamily="18" charset="0"/>
                <a:cs typeface="Times New Roman" panose="02020603050405020304" pitchFamily="18" charset="0"/>
              </a:rPr>
              <a:t>Ensuring that customers feel secure shopping online, with safe payment systems and privacy protections, is crucial. Building trust can take time.</a:t>
            </a:r>
            <a:endParaRPr lang="en-IN" sz="2200"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200" kern="100" spc="25" dirty="0">
                <a:effectLst/>
                <a:ea typeface="Times New Roman" panose="02020603050405020304" pitchFamily="18" charset="0"/>
                <a:cs typeface="Times New Roman" panose="02020603050405020304" pitchFamily="18" charset="0"/>
              </a:rPr>
              <a:t>  </a:t>
            </a:r>
            <a:r>
              <a:rPr lang="en-US" sz="2200" b="1" u="sng" kern="100" spc="25" dirty="0">
                <a:effectLst/>
                <a:ea typeface="Times New Roman" panose="02020603050405020304" pitchFamily="18" charset="0"/>
                <a:cs typeface="Times New Roman" panose="02020603050405020304" pitchFamily="18" charset="0"/>
              </a:rPr>
              <a:t>Increased Competition: </a:t>
            </a:r>
            <a:r>
              <a:rPr lang="en-US" sz="2200" kern="100" spc="25" dirty="0">
                <a:effectLst/>
                <a:ea typeface="Times New Roman" panose="02020603050405020304" pitchFamily="18" charset="0"/>
                <a:cs typeface="Times New Roman" panose="02020603050405020304" pitchFamily="18" charset="0"/>
              </a:rPr>
              <a:t>The online market is crowded with many competitors. Quick Kart will need to differentiate itself with unique products, competitive pricing, and exceptional service.</a:t>
            </a:r>
            <a:endParaRPr lang="en-IN" sz="2200"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200" kern="100" spc="25" dirty="0">
                <a:effectLst/>
                <a:ea typeface="Times New Roman" panose="02020603050405020304" pitchFamily="18" charset="0"/>
                <a:cs typeface="Times New Roman" panose="02020603050405020304" pitchFamily="18" charset="0"/>
              </a:rPr>
              <a:t>  </a:t>
            </a:r>
            <a:r>
              <a:rPr lang="en-US" sz="2200" b="1" u="sng" kern="100" spc="25" dirty="0">
                <a:effectLst/>
                <a:ea typeface="Times New Roman" panose="02020603050405020304" pitchFamily="18" charset="0"/>
                <a:cs typeface="Times New Roman" panose="02020603050405020304" pitchFamily="18" charset="0"/>
              </a:rPr>
              <a:t>Digital Marketing: </a:t>
            </a:r>
            <a:r>
              <a:rPr lang="en-US" sz="2200" kern="100" spc="25" dirty="0">
                <a:effectLst/>
                <a:ea typeface="Times New Roman" panose="02020603050405020304" pitchFamily="18" charset="0"/>
                <a:cs typeface="Times New Roman" panose="02020603050405020304" pitchFamily="18" charset="0"/>
              </a:rPr>
              <a:t>Reaching new customers through online marketing (SEO, social media, ads) requires investment in strategies and understanding the digital landscape.</a:t>
            </a:r>
            <a:endParaRPr lang="en-IN" sz="2200"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200" kern="100" spc="25" dirty="0">
                <a:effectLst/>
                <a:ea typeface="Times New Roman" panose="02020603050405020304" pitchFamily="18" charset="0"/>
                <a:cs typeface="Times New Roman" panose="02020603050405020304" pitchFamily="18" charset="0"/>
              </a:rPr>
              <a:t>  </a:t>
            </a:r>
            <a:r>
              <a:rPr lang="en-US" sz="2200" b="1" u="sng" kern="100" spc="25" dirty="0">
                <a:effectLst/>
                <a:ea typeface="Times New Roman" panose="02020603050405020304" pitchFamily="18" charset="0"/>
                <a:cs typeface="Times New Roman" panose="02020603050405020304" pitchFamily="18" charset="0"/>
              </a:rPr>
              <a:t>Adaptation of Traditional Business Practices: </a:t>
            </a:r>
            <a:r>
              <a:rPr lang="en-US" sz="2200" kern="100" spc="25" dirty="0">
                <a:effectLst/>
                <a:ea typeface="Times New Roman" panose="02020603050405020304" pitchFamily="18" charset="0"/>
                <a:cs typeface="Times New Roman" panose="02020603050405020304" pitchFamily="18" charset="0"/>
              </a:rPr>
              <a:t>The shift may require a change in business operations, such as handling customer inquiries online or adapting to new inventory systems, which can take time to master.</a:t>
            </a:r>
            <a:endParaRPr lang="en-IN" sz="2200" kern="100" spc="75" dirty="0">
              <a:effectLst/>
              <a:ea typeface="Times New Roman" panose="02020603050405020304" pitchFamily="18" charset="0"/>
              <a:cs typeface="Times New Roman" panose="02020603050405020304" pitchFamily="18" charset="0"/>
            </a:endParaRPr>
          </a:p>
          <a:p>
            <a:endParaRPr lang="en-US" sz="2200" dirty="0"/>
          </a:p>
        </p:txBody>
      </p:sp>
      <p:pic>
        <p:nvPicPr>
          <p:cNvPr id="7" name="Picture Placeholder 6" descr="A person wearing glasses and a blue shirt">
            <a:extLst>
              <a:ext uri="{FF2B5EF4-FFF2-40B4-BE49-F238E27FC236}">
                <a16:creationId xmlns:a16="http://schemas.microsoft.com/office/drawing/2014/main" id="{C570EB79-053B-0283-9D2D-6266701EEDDD}"/>
              </a:ext>
            </a:extLst>
          </p:cNvPr>
          <p:cNvPicPr>
            <a:picLocks noGrp="1" noChangeAspect="1"/>
          </p:cNvPicPr>
          <p:nvPr>
            <p:ph type="pic" sz="quarter" idx="14"/>
          </p:nvPr>
        </p:nvPicPr>
        <p:blipFill rotWithShape="1">
          <a:blip r:embed="rId3">
            <a:duotone>
              <a:prstClr val="black"/>
              <a:schemeClr val="accent4">
                <a:tint val="45000"/>
                <a:satMod val="400000"/>
              </a:schemeClr>
            </a:duotone>
          </a:blip>
          <a:srcRect l="19088" r="19088"/>
          <a:stretch/>
        </p:blipFill>
        <p:spPr>
          <a:xfrm>
            <a:off x="8989454" y="3429000"/>
            <a:ext cx="3202546" cy="3452811"/>
          </a:xfrm>
        </p:spPr>
      </p:pic>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dirty="0"/>
          </a:p>
        </p:txBody>
      </p:sp>
    </p:spTree>
    <p:extLst>
      <p:ext uri="{BB962C8B-B14F-4D97-AF65-F5344CB8AC3E}">
        <p14:creationId xmlns:p14="http://schemas.microsoft.com/office/powerpoint/2010/main" val="4072101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623527" y="1089213"/>
            <a:ext cx="9806473" cy="980844"/>
          </a:xfrm>
        </p:spPr>
        <p:txBody>
          <a:bodyPr/>
          <a:lstStyle/>
          <a:p>
            <a:r>
              <a:rPr lang="en-US"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t>METHODOLOGY:-</a:t>
            </a:r>
            <a:br>
              <a:rPr lang="en-IN" sz="4400" b="1" u="sng"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en-US" sz="4400" u="sng" dirty="0"/>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254478" y="1606931"/>
            <a:ext cx="9111844" cy="3704266"/>
          </a:xfrm>
        </p:spPr>
        <p:txBody>
          <a:bodyPr/>
          <a:lstStyle/>
          <a:p>
            <a:pPr>
              <a:lnSpc>
                <a:spcPct val="107000"/>
              </a:lnSpc>
              <a:spcAft>
                <a:spcPts val="800"/>
              </a:spcAft>
            </a:pPr>
            <a:r>
              <a:rPr lang="en-US" sz="2400" b="1" u="sng" kern="100" spc="25" dirty="0">
                <a:effectLst/>
                <a:ea typeface="Times New Roman" panose="02020603050405020304" pitchFamily="18" charset="0"/>
                <a:cs typeface="Times New Roman" panose="02020603050405020304" pitchFamily="18" charset="0"/>
              </a:rPr>
              <a:t>1. Product Selection</a:t>
            </a:r>
            <a:endParaRPr lang="en-IN" sz="2400" b="1" u="sng"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400" b="1" kern="100" spc="25" dirty="0">
                <a:effectLst/>
                <a:ea typeface="Times New Roman" panose="02020603050405020304" pitchFamily="18" charset="0"/>
                <a:cs typeface="Times New Roman" panose="02020603050405020304" pitchFamily="18" charset="0"/>
              </a:rPr>
              <a:t>Browse and Search: </a:t>
            </a:r>
            <a:r>
              <a:rPr lang="en-US" sz="2400" kern="100" spc="25" dirty="0">
                <a:effectLst/>
                <a:ea typeface="Times New Roman" panose="02020603050405020304" pitchFamily="18" charset="0"/>
                <a:cs typeface="Times New Roman" panose="02020603050405020304" pitchFamily="18" charset="0"/>
              </a:rPr>
              <a:t>Customers can browse categories or search for specific products.</a:t>
            </a:r>
            <a:endParaRPr lang="en-IN" sz="2400"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400" b="1" kern="100" spc="25" dirty="0">
                <a:effectLst/>
                <a:ea typeface="Times New Roman" panose="02020603050405020304" pitchFamily="18" charset="0"/>
                <a:cs typeface="Times New Roman" panose="02020603050405020304" pitchFamily="18" charset="0"/>
              </a:rPr>
              <a:t>Add to Cart: </a:t>
            </a:r>
            <a:r>
              <a:rPr lang="en-US" sz="2400" kern="100" spc="25" dirty="0">
                <a:effectLst/>
                <a:ea typeface="Times New Roman" panose="02020603050405020304" pitchFamily="18" charset="0"/>
                <a:cs typeface="Times New Roman" panose="02020603050405020304" pitchFamily="18" charset="0"/>
              </a:rPr>
              <a:t>Once a product is found, users can add it to their shopping cart. This action should display a confirmation message </a:t>
            </a:r>
            <a:r>
              <a:rPr lang="en-US" sz="2400" b="1" kern="100" spc="25" dirty="0">
                <a:effectLst/>
                <a:ea typeface="Times New Roman" panose="02020603050405020304" pitchFamily="18" charset="0"/>
                <a:cs typeface="Times New Roman" panose="02020603050405020304" pitchFamily="18" charset="0"/>
              </a:rPr>
              <a:t>(e.g., "Added to Cart")</a:t>
            </a:r>
            <a:r>
              <a:rPr lang="en-US" sz="2400" kern="100" spc="25" dirty="0">
                <a:effectLst/>
                <a:ea typeface="Times New Roman" panose="02020603050405020304" pitchFamily="18" charset="0"/>
                <a:cs typeface="Times New Roman" panose="02020603050405020304" pitchFamily="18" charset="0"/>
              </a:rPr>
              <a:t>.</a:t>
            </a:r>
          </a:p>
          <a:p>
            <a:pPr>
              <a:lnSpc>
                <a:spcPct val="107000"/>
              </a:lnSpc>
              <a:spcAft>
                <a:spcPts val="800"/>
              </a:spcAft>
            </a:pPr>
            <a:endParaRPr lang="en-US" sz="2400" b="1" u="sng" kern="100" spc="25" dirty="0">
              <a:ea typeface="Times New Roman" panose="02020603050405020304" pitchFamily="18" charset="0"/>
              <a:cs typeface="Times New Roman" panose="02020603050405020304" pitchFamily="18" charset="0"/>
            </a:endParaRPr>
          </a:p>
          <a:p>
            <a:pPr>
              <a:lnSpc>
                <a:spcPct val="107000"/>
              </a:lnSpc>
              <a:spcAft>
                <a:spcPts val="800"/>
              </a:spcAft>
            </a:pPr>
            <a:r>
              <a:rPr lang="en-US" sz="2400" b="1" u="sng" kern="100" spc="25" dirty="0">
                <a:ea typeface="Times New Roman" panose="02020603050405020304" pitchFamily="18" charset="0"/>
                <a:cs typeface="Times New Roman" panose="02020603050405020304" pitchFamily="18" charset="0"/>
              </a:rPr>
              <a:t>2</a:t>
            </a:r>
            <a:r>
              <a:rPr lang="en-US" sz="2400" b="1" u="sng" kern="100" spc="25" dirty="0">
                <a:effectLst/>
                <a:ea typeface="Times New Roman" panose="02020603050405020304" pitchFamily="18" charset="0"/>
                <a:cs typeface="Times New Roman" panose="02020603050405020304" pitchFamily="18" charset="0"/>
              </a:rPr>
              <a:t>. After Purchase</a:t>
            </a:r>
            <a:endParaRPr lang="en-US" sz="2400" b="1" kern="100" spc="2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400" b="1" u="sng" kern="100" spc="25" dirty="0">
                <a:effectLst/>
                <a:ea typeface="Times New Roman" panose="02020603050405020304" pitchFamily="18" charset="0"/>
                <a:cs typeface="Times New Roman" panose="02020603050405020304" pitchFamily="18" charset="0"/>
              </a:rPr>
              <a:t>Tracking: </a:t>
            </a:r>
            <a:r>
              <a:rPr lang="en-US" sz="2400" kern="100" spc="25" dirty="0">
                <a:effectLst/>
                <a:ea typeface="Times New Roman" panose="02020603050405020304" pitchFamily="18" charset="0"/>
                <a:cs typeface="Times New Roman" panose="02020603050405020304" pitchFamily="18" charset="0"/>
              </a:rPr>
              <a:t>Provide order tracking information once the items are shipped.</a:t>
            </a:r>
            <a:endParaRPr lang="en-IN" sz="2400" kern="100" spc="75" dirty="0">
              <a:effectLst/>
              <a:ea typeface="Times New Roman" panose="02020603050405020304" pitchFamily="18" charset="0"/>
              <a:cs typeface="Times New Roman" panose="02020603050405020304" pitchFamily="18" charset="0"/>
            </a:endParaRPr>
          </a:p>
          <a:p>
            <a:pPr>
              <a:lnSpc>
                <a:spcPct val="107000"/>
              </a:lnSpc>
              <a:spcAft>
                <a:spcPts val="800"/>
              </a:spcAft>
            </a:pPr>
            <a:endParaRPr lang="en-IN" sz="2400" kern="100" spc="75" dirty="0">
              <a:effectLst/>
              <a:ea typeface="Times New Roman" panose="02020603050405020304" pitchFamily="18" charset="0"/>
              <a:cs typeface="Times New Roman" panose="02020603050405020304" pitchFamily="18" charset="0"/>
            </a:endParaRPr>
          </a:p>
          <a:p>
            <a:endParaRPr lang="en-US" sz="2400" dirty="0"/>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66322" y="457199"/>
            <a:ext cx="1059704" cy="471489"/>
          </a:xfrm>
        </p:spPr>
        <p:txBody>
          <a:bodyPr/>
          <a:lstStyle/>
          <a:p>
            <a:fld id="{48F63A3B-78C7-47BE-AE5E-E10140E04643}" type="slidenum">
              <a:rPr lang="en-US" smtClean="0"/>
              <a:pPr/>
              <a:t>7</a:t>
            </a:fld>
            <a:endParaRPr lang="en-US" dirty="0"/>
          </a:p>
        </p:txBody>
      </p:sp>
    </p:spTree>
    <p:extLst>
      <p:ext uri="{BB962C8B-B14F-4D97-AF65-F5344CB8AC3E}">
        <p14:creationId xmlns:p14="http://schemas.microsoft.com/office/powerpoint/2010/main" val="396999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20EFC0-8BAA-7D62-D68E-2CF38D15E20B}"/>
              </a:ext>
            </a:extLst>
          </p:cNvPr>
          <p:cNvSpPr>
            <a:spLocks noGrp="1"/>
          </p:cNvSpPr>
          <p:nvPr>
            <p:ph type="body" sz="quarter" idx="13"/>
          </p:nvPr>
        </p:nvSpPr>
        <p:spPr>
          <a:xfrm>
            <a:off x="1404681" y="457199"/>
            <a:ext cx="9487550" cy="4730432"/>
          </a:xfrm>
        </p:spPr>
        <p:txBody>
          <a:bodyPr/>
          <a:lstStyle/>
          <a:p>
            <a:pPr>
              <a:lnSpc>
                <a:spcPct val="107000"/>
              </a:lnSpc>
              <a:spcAft>
                <a:spcPts val="800"/>
              </a:spcAft>
            </a:pPr>
            <a:r>
              <a:rPr lang="en-US" sz="4000" b="1" u="sng" kern="100" spc="25" dirty="0">
                <a:ea typeface="Times New Roman" panose="02020603050405020304" pitchFamily="18" charset="0"/>
                <a:cs typeface="Times New Roman" panose="02020603050405020304" pitchFamily="18" charset="0"/>
              </a:rPr>
              <a:t>3</a:t>
            </a:r>
            <a:r>
              <a:rPr lang="en-US" sz="4000" b="1" u="sng" kern="100" spc="25" dirty="0">
                <a:effectLst/>
                <a:ea typeface="Times New Roman" panose="02020603050405020304" pitchFamily="18" charset="0"/>
                <a:cs typeface="Times New Roman" panose="02020603050405020304" pitchFamily="18" charset="0"/>
              </a:rPr>
              <a:t>. Cart Management</a:t>
            </a:r>
            <a:endParaRPr lang="en-IN" sz="4000" u="sng"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400" b="1" kern="100" spc="2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400" b="1" kern="100" spc="25" dirty="0">
                <a:effectLst/>
                <a:ea typeface="Times New Roman" panose="02020603050405020304" pitchFamily="18" charset="0"/>
                <a:cs typeface="Times New Roman" panose="02020603050405020304" pitchFamily="18" charset="0"/>
              </a:rPr>
              <a:t>View Cart:</a:t>
            </a:r>
            <a:r>
              <a:rPr lang="en-US" sz="2400" kern="100" spc="25" dirty="0">
                <a:effectLst/>
                <a:ea typeface="Times New Roman" panose="02020603050405020304" pitchFamily="18" charset="0"/>
                <a:cs typeface="Times New Roman" panose="02020603050405020304" pitchFamily="18" charset="0"/>
              </a:rPr>
              <a:t> Users can view the contents of their cart by clicking on the cart icon, which should display the items added, including quantity, size, color, price, and a subtotal.</a:t>
            </a:r>
            <a:endParaRPr lang="en-IN" sz="2400"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400" b="1" kern="100" spc="25" dirty="0">
                <a:effectLst/>
                <a:ea typeface="Times New Roman" panose="02020603050405020304" pitchFamily="18" charset="0"/>
                <a:cs typeface="Times New Roman" panose="02020603050405020304" pitchFamily="18" charset="0"/>
              </a:rPr>
              <a:t>Edit Cart:</a:t>
            </a:r>
            <a:endParaRPr lang="en-IN" sz="2400" b="1" kern="100" spc="75" dirty="0">
              <a:ea typeface="Times New Roman" panose="02020603050405020304" pitchFamily="18" charset="0"/>
              <a:cs typeface="Times New Roman" panose="02020603050405020304" pitchFamily="18" charset="0"/>
            </a:endParaRPr>
          </a:p>
          <a:p>
            <a:pPr lvl="1">
              <a:lnSpc>
                <a:spcPct val="107000"/>
              </a:lnSpc>
              <a:spcAft>
                <a:spcPts val="800"/>
              </a:spcAft>
            </a:pPr>
            <a:r>
              <a:rPr lang="en-US" kern="100" spc="25" dirty="0">
                <a:effectLst/>
                <a:ea typeface="Times New Roman" panose="02020603050405020304" pitchFamily="18" charset="0"/>
                <a:cs typeface="Times New Roman" panose="02020603050405020304" pitchFamily="18" charset="0"/>
              </a:rPr>
              <a:t>Change item quantity </a:t>
            </a:r>
            <a:r>
              <a:rPr lang="en-US" b="1" kern="100" spc="25" dirty="0">
                <a:effectLst/>
                <a:ea typeface="Times New Roman" panose="02020603050405020304" pitchFamily="18" charset="0"/>
                <a:cs typeface="Times New Roman" panose="02020603050405020304" pitchFamily="18" charset="0"/>
              </a:rPr>
              <a:t>(e.g., increase or decrease)</a:t>
            </a:r>
            <a:r>
              <a:rPr lang="en-US" kern="100" spc="25" dirty="0">
                <a:effectLst/>
                <a:ea typeface="Times New Roman" panose="02020603050405020304" pitchFamily="18" charset="0"/>
                <a:cs typeface="Times New Roman" panose="02020603050405020304" pitchFamily="18" charset="0"/>
              </a:rPr>
              <a:t>.</a:t>
            </a:r>
            <a:endParaRPr lang="en-IN" kern="100" spc="75" dirty="0">
              <a:effectLst/>
              <a:ea typeface="Times New Roman" panose="02020603050405020304" pitchFamily="18" charset="0"/>
              <a:cs typeface="Times New Roman" panose="02020603050405020304" pitchFamily="18" charset="0"/>
            </a:endParaRPr>
          </a:p>
          <a:p>
            <a:pPr lvl="1">
              <a:lnSpc>
                <a:spcPct val="107000"/>
              </a:lnSpc>
              <a:spcAft>
                <a:spcPts val="800"/>
              </a:spcAft>
            </a:pPr>
            <a:r>
              <a:rPr lang="en-US" kern="100" spc="25" dirty="0">
                <a:effectLst/>
                <a:ea typeface="Times New Roman" panose="02020603050405020304" pitchFamily="18" charset="0"/>
                <a:cs typeface="Times New Roman" panose="02020603050405020304" pitchFamily="18" charset="0"/>
              </a:rPr>
              <a:t>Remove items from the cart.</a:t>
            </a:r>
            <a:endParaRPr lang="en-IN" kern="100" spc="75" dirty="0">
              <a:effectLst/>
              <a:ea typeface="Times New Roman" panose="02020603050405020304" pitchFamily="18" charset="0"/>
              <a:cs typeface="Times New Roman" panose="02020603050405020304" pitchFamily="18" charset="0"/>
            </a:endParaRPr>
          </a:p>
          <a:p>
            <a:pPr lvl="1">
              <a:lnSpc>
                <a:spcPct val="107000"/>
              </a:lnSpc>
              <a:spcAft>
                <a:spcPts val="800"/>
              </a:spcAft>
            </a:pPr>
            <a:r>
              <a:rPr lang="en-US" kern="100" spc="25" dirty="0">
                <a:effectLst/>
                <a:ea typeface="Times New Roman" panose="02020603050405020304" pitchFamily="18" charset="0"/>
                <a:cs typeface="Times New Roman" panose="02020603050405020304" pitchFamily="18" charset="0"/>
              </a:rPr>
              <a:t>Update prices automatically when changes are made.</a:t>
            </a:r>
            <a:endParaRPr lang="en-IN"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400" b="1" kern="100" spc="25" dirty="0">
                <a:effectLst/>
                <a:ea typeface="Times New Roman" panose="02020603050405020304" pitchFamily="18" charset="0"/>
                <a:cs typeface="Times New Roman" panose="02020603050405020304" pitchFamily="18" charset="0"/>
              </a:rPr>
              <a:t>Apply Coupons or Discounts: </a:t>
            </a:r>
            <a:r>
              <a:rPr lang="en-US" sz="2400" kern="100" spc="25" dirty="0">
                <a:effectLst/>
                <a:ea typeface="Times New Roman" panose="02020603050405020304" pitchFamily="18" charset="0"/>
                <a:cs typeface="Times New Roman" panose="02020603050405020304" pitchFamily="18" charset="0"/>
              </a:rPr>
              <a:t>Provide an option to enter promo codes or discount coupons before checkout.</a:t>
            </a:r>
            <a:endParaRPr lang="en-IN" sz="2400" kern="100" spc="75" dirty="0">
              <a:effectLst/>
              <a:ea typeface="Times New Roman" panose="02020603050405020304" pitchFamily="18" charset="0"/>
              <a:cs typeface="Times New Roman" panose="02020603050405020304" pitchFamily="18" charset="0"/>
            </a:endParaRPr>
          </a:p>
          <a:p>
            <a:endParaRPr lang="en-IN" dirty="0"/>
          </a:p>
        </p:txBody>
      </p:sp>
      <p:sp>
        <p:nvSpPr>
          <p:cNvPr id="5" name="Slide Number Placeholder 4">
            <a:extLst>
              <a:ext uri="{FF2B5EF4-FFF2-40B4-BE49-F238E27FC236}">
                <a16:creationId xmlns:a16="http://schemas.microsoft.com/office/drawing/2014/main" id="{4C18C273-CEEF-306C-7EA2-E398BD28AAB7}"/>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531362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6F5EBD-56B3-BC5F-BF81-43267D1FBDF6}"/>
              </a:ext>
            </a:extLst>
          </p:cNvPr>
          <p:cNvSpPr>
            <a:spLocks noGrp="1"/>
          </p:cNvSpPr>
          <p:nvPr>
            <p:ph type="body" sz="quarter" idx="13"/>
          </p:nvPr>
        </p:nvSpPr>
        <p:spPr>
          <a:xfrm>
            <a:off x="1562682" y="589280"/>
            <a:ext cx="9066636" cy="5476240"/>
          </a:xfrm>
        </p:spPr>
        <p:txBody>
          <a:bodyPr/>
          <a:lstStyle/>
          <a:p>
            <a:pPr>
              <a:lnSpc>
                <a:spcPct val="107000"/>
              </a:lnSpc>
              <a:spcAft>
                <a:spcPts val="800"/>
              </a:spcAft>
            </a:pPr>
            <a:r>
              <a:rPr lang="en-US" sz="3200" b="1" u="sng" kern="100" spc="25" dirty="0">
                <a:ea typeface="Times New Roman" panose="02020603050405020304" pitchFamily="18" charset="0"/>
                <a:cs typeface="Times New Roman" panose="02020603050405020304" pitchFamily="18" charset="0"/>
              </a:rPr>
              <a:t>4</a:t>
            </a:r>
            <a:r>
              <a:rPr lang="en-US" sz="3200" b="1" u="sng" kern="100" spc="25" dirty="0">
                <a:effectLst/>
                <a:ea typeface="Times New Roman" panose="02020603050405020304" pitchFamily="18" charset="0"/>
                <a:cs typeface="Times New Roman" panose="02020603050405020304" pitchFamily="18" charset="0"/>
              </a:rPr>
              <a:t>. Checkout Process</a:t>
            </a:r>
          </a:p>
          <a:p>
            <a:pPr>
              <a:lnSpc>
                <a:spcPct val="107000"/>
              </a:lnSpc>
              <a:spcAft>
                <a:spcPts val="800"/>
              </a:spcAft>
            </a:pPr>
            <a:endParaRPr lang="en-IN" sz="2400" b="1" u="sng" kern="100" spc="75" dirty="0">
              <a:effectLst/>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400" b="1" kern="100" spc="25" dirty="0">
                <a:effectLst/>
                <a:latin typeface="Aptos Display" panose="020B0004020202020204" pitchFamily="34" charset="0"/>
                <a:ea typeface="Times New Roman" panose="02020603050405020304" pitchFamily="18" charset="0"/>
                <a:cs typeface="Times New Roman" panose="02020603050405020304" pitchFamily="18" charset="0"/>
              </a:rPr>
              <a:t>Guest Checkout / Account Login: </a:t>
            </a:r>
            <a:r>
              <a:rPr lang="en-US" sz="2400" kern="100" spc="25" dirty="0">
                <a:effectLst/>
                <a:latin typeface="Aptos Display" panose="020B0004020202020204" pitchFamily="34" charset="0"/>
                <a:ea typeface="Times New Roman" panose="02020603050405020304" pitchFamily="18" charset="0"/>
                <a:cs typeface="Times New Roman" panose="02020603050405020304" pitchFamily="18" charset="0"/>
              </a:rPr>
              <a:t>Allow customers to either log in or proceed as guests for a quicker checkout.</a:t>
            </a:r>
            <a:endParaRPr lang="en-IN" sz="2400" kern="100" spc="75"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400" b="1" kern="100" spc="25" dirty="0">
                <a:effectLst/>
                <a:latin typeface="Aptos Display" panose="020B0004020202020204" pitchFamily="34" charset="0"/>
                <a:ea typeface="Times New Roman" panose="02020603050405020304" pitchFamily="18" charset="0"/>
                <a:cs typeface="Times New Roman" panose="02020603050405020304" pitchFamily="18" charset="0"/>
              </a:rPr>
              <a:t>Shipping Information: </a:t>
            </a:r>
            <a:r>
              <a:rPr lang="en-US" sz="2400" kern="100" spc="25" dirty="0">
                <a:effectLst/>
                <a:latin typeface="Aptos Display" panose="020B0004020202020204" pitchFamily="34" charset="0"/>
                <a:ea typeface="Times New Roman" panose="02020603050405020304" pitchFamily="18" charset="0"/>
                <a:cs typeface="Times New Roman" panose="02020603050405020304" pitchFamily="18" charset="0"/>
              </a:rPr>
              <a:t>Collect shipping details </a:t>
            </a:r>
            <a:r>
              <a:rPr lang="en-US" sz="2400" u="sng" kern="100" spc="25" dirty="0">
                <a:effectLst/>
                <a:latin typeface="Aptos Display" panose="020B0004020202020204" pitchFamily="34" charset="0"/>
                <a:ea typeface="Times New Roman" panose="02020603050405020304" pitchFamily="18" charset="0"/>
                <a:cs typeface="Times New Roman" panose="02020603050405020304" pitchFamily="18" charset="0"/>
              </a:rPr>
              <a:t>(name, address, phone number, etc.).</a:t>
            </a:r>
            <a:endParaRPr lang="en-IN" sz="2400" u="sng" kern="100" spc="75"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400" b="1" kern="100" spc="25" dirty="0">
                <a:effectLst/>
                <a:latin typeface="Aptos Display" panose="020B0004020202020204" pitchFamily="34" charset="0"/>
                <a:ea typeface="Times New Roman" panose="02020603050405020304" pitchFamily="18" charset="0"/>
                <a:cs typeface="Times New Roman" panose="02020603050405020304" pitchFamily="18" charset="0"/>
              </a:rPr>
              <a:t>Shipping Method Selection: </a:t>
            </a:r>
            <a:r>
              <a:rPr lang="en-US" sz="2400" kern="100" spc="25" dirty="0">
                <a:effectLst/>
                <a:latin typeface="Aptos Display" panose="020B0004020202020204" pitchFamily="34" charset="0"/>
                <a:ea typeface="Times New Roman" panose="02020603050405020304" pitchFamily="18" charset="0"/>
                <a:cs typeface="Times New Roman" panose="02020603050405020304" pitchFamily="18" charset="0"/>
              </a:rPr>
              <a:t>Offer different delivery options. it will say fast or slow delivery.</a:t>
            </a:r>
            <a:endParaRPr lang="en-IN" sz="2400" kern="100" spc="75"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400" b="1" kern="100" spc="25" dirty="0">
                <a:effectLst/>
                <a:latin typeface="Aptos Display" panose="020B0004020202020204" pitchFamily="34" charset="0"/>
                <a:ea typeface="Times New Roman" panose="02020603050405020304" pitchFamily="18" charset="0"/>
                <a:cs typeface="Times New Roman" panose="02020603050405020304" pitchFamily="18" charset="0"/>
              </a:rPr>
              <a:t>Payment Information: </a:t>
            </a:r>
            <a:r>
              <a:rPr lang="en-US" sz="2400" kern="100" spc="25" dirty="0">
                <a:effectLst/>
                <a:latin typeface="Aptos Display" panose="020B0004020202020204" pitchFamily="34" charset="0"/>
                <a:ea typeface="Times New Roman" panose="02020603050405020304" pitchFamily="18" charset="0"/>
                <a:cs typeface="Times New Roman" panose="02020603050405020304" pitchFamily="18" charset="0"/>
              </a:rPr>
              <a:t>Provide secure payment gateways  like—</a:t>
            </a:r>
            <a:r>
              <a:rPr lang="en-US" sz="2400" u="sng" kern="100" spc="25" dirty="0">
                <a:effectLst/>
                <a:latin typeface="Aptos Display" panose="020B0004020202020204" pitchFamily="34" charset="0"/>
                <a:ea typeface="Times New Roman" panose="02020603050405020304" pitchFamily="18" charset="0"/>
                <a:cs typeface="Times New Roman" panose="02020603050405020304" pitchFamily="18" charset="0"/>
              </a:rPr>
              <a:t>UPI, COD</a:t>
            </a:r>
            <a:endParaRPr lang="en-IN" sz="2400" u="sng" kern="100" spc="75"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spc="25" dirty="0">
                <a:effectLst/>
                <a:latin typeface="Aptos Display" panose="020B0004020202020204" pitchFamily="34" charset="0"/>
                <a:ea typeface="Calibri" panose="020F0502020204030204" pitchFamily="34" charset="0"/>
                <a:cs typeface="Calibri" panose="020F0502020204030204" pitchFamily="34" charset="0"/>
              </a:rPr>
              <a:t>Order Review: </a:t>
            </a:r>
            <a:r>
              <a:rPr lang="en-US" sz="2400" spc="25" dirty="0">
                <a:effectLst/>
                <a:latin typeface="Aptos Display" panose="020B0004020202020204" pitchFamily="34" charset="0"/>
                <a:ea typeface="Calibri" panose="020F0502020204030204" pitchFamily="34" charset="0"/>
                <a:cs typeface="Calibri" panose="020F0502020204030204" pitchFamily="34" charset="0"/>
              </a:rPr>
              <a:t>Display a final order summary </a:t>
            </a:r>
            <a:r>
              <a:rPr lang="en-US" sz="2400" u="sng" spc="25" dirty="0">
                <a:effectLst/>
                <a:latin typeface="Aptos Display" panose="020B0004020202020204" pitchFamily="34" charset="0"/>
                <a:ea typeface="Calibri" panose="020F0502020204030204" pitchFamily="34" charset="0"/>
                <a:cs typeface="Calibri" panose="020F0502020204030204" pitchFamily="34" charset="0"/>
              </a:rPr>
              <a:t>(items, shipping details, total price).</a:t>
            </a:r>
            <a:endParaRPr lang="en-IN" sz="2400" u="sng" dirty="0"/>
          </a:p>
        </p:txBody>
      </p:sp>
      <p:sp>
        <p:nvSpPr>
          <p:cNvPr id="5" name="Slide Number Placeholder 4">
            <a:extLst>
              <a:ext uri="{FF2B5EF4-FFF2-40B4-BE49-F238E27FC236}">
                <a16:creationId xmlns:a16="http://schemas.microsoft.com/office/drawing/2014/main" id="{EC51CE58-5B32-1631-71F2-0B94B20E63C3}"/>
              </a:ext>
            </a:extLst>
          </p:cNvPr>
          <p:cNvSpPr>
            <a:spLocks noGrp="1"/>
          </p:cNvSpPr>
          <p:nvPr>
            <p:ph type="sldNum" sz="quarter" idx="10"/>
          </p:nvPr>
        </p:nvSpPr>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352519553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{93DA28E0-C427-453A-AACA-BCF5859FA798}tf78438558_win32</Template>
  <TotalTime>138</TotalTime>
  <Words>1607</Words>
  <Application>Microsoft Office PowerPoint</Application>
  <PresentationFormat>Widescreen</PresentationFormat>
  <Paragraphs>101</Paragraphs>
  <Slides>19</Slides>
  <Notes>10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Custom</vt:lpstr>
      <vt:lpstr>qUICK KART OFFLINE TO ONLINE BUSINESS IS OUR PRIORITY</vt:lpstr>
      <vt:lpstr>INTRODUCTION:-</vt:lpstr>
      <vt:lpstr>OBJECTIVES:- </vt:lpstr>
      <vt:lpstr>IMPORTANCE:- </vt:lpstr>
      <vt:lpstr>PROBLEM:- </vt:lpstr>
      <vt:lpstr>PowerPoint Presentation</vt:lpstr>
      <vt:lpstr>METHODOLOGY:- </vt:lpstr>
      <vt:lpstr>PowerPoint Presentation</vt:lpstr>
      <vt:lpstr>PowerPoint Presentation</vt:lpstr>
      <vt:lpstr>PowerPoint Presentation</vt:lpstr>
      <vt:lpstr>OUTCOMES:- </vt:lpstr>
      <vt:lpstr>APPLICATIONS:- </vt:lpstr>
      <vt:lpstr>CHALLENGES AND LIMITATIONS:- </vt:lpstr>
      <vt:lpstr>CONCLUSION:- </vt:lpstr>
      <vt:lpstr>REFERENCE:- </vt:lpstr>
      <vt:lpstr>QUESTION AND ANSWER:- </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KART OFFLINE TO ONLINE BUSINESS IS OUR PRIORITY</dc:title>
  <dc:subject/>
  <dc:creator>Diksha Kumari</dc:creator>
  <cp:lastModifiedBy>diksha kumari</cp:lastModifiedBy>
  <cp:revision>2</cp:revision>
  <dcterms:created xsi:type="dcterms:W3CDTF">2025-02-04T14:31:08Z</dcterms:created>
  <dcterms:modified xsi:type="dcterms:W3CDTF">2025-02-04T17:04:08Z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